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8" r:id="rId1"/>
  </p:sldMasterIdLst>
  <p:handoutMasterIdLst>
    <p:handoutMasterId r:id="rId22"/>
  </p:handoutMasterIdLst>
  <p:sldIdLst>
    <p:sldId id="256" r:id="rId2"/>
    <p:sldId id="257" r:id="rId3"/>
    <p:sldId id="279" r:id="rId4"/>
    <p:sldId id="260" r:id="rId5"/>
    <p:sldId id="281" r:id="rId6"/>
    <p:sldId id="259" r:id="rId7"/>
    <p:sldId id="273" r:id="rId8"/>
    <p:sldId id="263" r:id="rId9"/>
    <p:sldId id="280" r:id="rId10"/>
    <p:sldId id="266" r:id="rId11"/>
    <p:sldId id="267" r:id="rId12"/>
    <p:sldId id="270" r:id="rId13"/>
    <p:sldId id="271" r:id="rId14"/>
    <p:sldId id="286" r:id="rId15"/>
    <p:sldId id="275" r:id="rId16"/>
    <p:sldId id="284" r:id="rId17"/>
    <p:sldId id="282" r:id="rId18"/>
    <p:sldId id="283" r:id="rId19"/>
    <p:sldId id="287" r:id="rId20"/>
    <p:sldId id="278" r:id="rId21"/>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6"/>
    <a:srgbClr val="6163BF"/>
    <a:srgbClr val="0000CC"/>
    <a:srgbClr val="6600FF"/>
    <a:srgbClr val="CC9900"/>
    <a:srgbClr val="0033CC"/>
    <a:srgbClr val="FF9900"/>
    <a:srgbClr val="0000FF"/>
    <a:srgbClr val="5474B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0" autoAdjust="0"/>
  </p:normalViewPr>
  <p:slideViewPr>
    <p:cSldViewPr snapToGrid="0">
      <p:cViewPr varScale="1">
        <p:scale>
          <a:sx n="99" d="100"/>
          <a:sy n="99" d="100"/>
        </p:scale>
        <p:origin x="234" y="78"/>
      </p:cViewPr>
      <p:guideLst/>
    </p:cSldViewPr>
  </p:slideViewPr>
  <p:outlineViewPr>
    <p:cViewPr>
      <p:scale>
        <a:sx n="33" d="100"/>
        <a:sy n="33" d="100"/>
      </p:scale>
      <p:origin x="0" y="-100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6CDD4E-CDB5-472B-984A-1876F2CE1365}"/>
              </a:ext>
            </a:extLst>
          </p:cNvPr>
          <p:cNvSpPr>
            <a:spLocks noGrp="1"/>
          </p:cNvSpPr>
          <p:nvPr>
            <p:ph type="hdr" sz="quarter"/>
          </p:nvPr>
        </p:nvSpPr>
        <p:spPr>
          <a:xfrm>
            <a:off x="1" y="0"/>
            <a:ext cx="2972421"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ACC37D-EA51-4812-9A3B-F6C84DB768F0}"/>
              </a:ext>
            </a:extLst>
          </p:cNvPr>
          <p:cNvSpPr>
            <a:spLocks noGrp="1"/>
          </p:cNvSpPr>
          <p:nvPr>
            <p:ph type="dt" sz="quarter" idx="1"/>
          </p:nvPr>
        </p:nvSpPr>
        <p:spPr>
          <a:xfrm>
            <a:off x="3884027" y="0"/>
            <a:ext cx="2972421" cy="465621"/>
          </a:xfrm>
          <a:prstGeom prst="rect">
            <a:avLst/>
          </a:prstGeom>
        </p:spPr>
        <p:txBody>
          <a:bodyPr vert="horz" lIns="91440" tIns="45720" rIns="91440" bIns="45720" rtlCol="0"/>
          <a:lstStyle>
            <a:lvl1pPr algn="r">
              <a:defRPr sz="1200"/>
            </a:lvl1pPr>
          </a:lstStyle>
          <a:p>
            <a:fld id="{25EFF735-0768-46E8-890A-7A3100D0454F}" type="datetimeFigureOut">
              <a:rPr lang="en-US" smtClean="0"/>
              <a:t>2/14/2019</a:t>
            </a:fld>
            <a:endParaRPr lang="en-US" dirty="0"/>
          </a:p>
        </p:txBody>
      </p:sp>
      <p:sp>
        <p:nvSpPr>
          <p:cNvPr id="4" name="Footer Placeholder 3">
            <a:extLst>
              <a:ext uri="{FF2B5EF4-FFF2-40B4-BE49-F238E27FC236}">
                <a16:creationId xmlns:a16="http://schemas.microsoft.com/office/drawing/2014/main" id="{FE7B36C0-3246-497A-9554-F49104B2747B}"/>
              </a:ext>
            </a:extLst>
          </p:cNvPr>
          <p:cNvSpPr>
            <a:spLocks noGrp="1"/>
          </p:cNvSpPr>
          <p:nvPr>
            <p:ph type="ftr" sz="quarter" idx="2"/>
          </p:nvPr>
        </p:nvSpPr>
        <p:spPr>
          <a:xfrm>
            <a:off x="1" y="8830780"/>
            <a:ext cx="2972421" cy="4656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9F1A0C-1926-4732-8F76-9A87C322FB05}"/>
              </a:ext>
            </a:extLst>
          </p:cNvPr>
          <p:cNvSpPr>
            <a:spLocks noGrp="1"/>
          </p:cNvSpPr>
          <p:nvPr>
            <p:ph type="sldNum" sz="quarter" idx="3"/>
          </p:nvPr>
        </p:nvSpPr>
        <p:spPr>
          <a:xfrm>
            <a:off x="3884027" y="8830780"/>
            <a:ext cx="2972421" cy="465620"/>
          </a:xfrm>
          <a:prstGeom prst="rect">
            <a:avLst/>
          </a:prstGeom>
        </p:spPr>
        <p:txBody>
          <a:bodyPr vert="horz" lIns="91440" tIns="45720" rIns="91440" bIns="45720" rtlCol="0" anchor="b"/>
          <a:lstStyle>
            <a:lvl1pPr algn="r">
              <a:defRPr sz="1200"/>
            </a:lvl1pPr>
          </a:lstStyle>
          <a:p>
            <a:fld id="{A3A13784-4087-43DF-8E70-1F93368F9F67}" type="slidenum">
              <a:rPr lang="en-US" smtClean="0"/>
              <a:t>‹#›</a:t>
            </a:fld>
            <a:endParaRPr lang="en-US" dirty="0"/>
          </a:p>
        </p:txBody>
      </p:sp>
    </p:spTree>
    <p:extLst>
      <p:ext uri="{BB962C8B-B14F-4D97-AF65-F5344CB8AC3E}">
        <p14:creationId xmlns:p14="http://schemas.microsoft.com/office/powerpoint/2010/main" val="20192807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34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075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001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050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513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04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9802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46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759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7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11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642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13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241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424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2/14/2019</a:t>
            </a:fld>
            <a:endParaRPr lang="en-US" dirty="0"/>
          </a:p>
        </p:txBody>
      </p:sp>
    </p:spTree>
    <p:extLst>
      <p:ext uri="{BB962C8B-B14F-4D97-AF65-F5344CB8AC3E}">
        <p14:creationId xmlns:p14="http://schemas.microsoft.com/office/powerpoint/2010/main" val="2593787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491450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jpg"/><Relationship Id="rId5" Type="http://schemas.openxmlformats.org/officeDocument/2006/relationships/image" Target="../media/image43.jp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g"/><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www.nationalrehab.org/" TargetMode="External"/><Relationship Id="rId3" Type="http://schemas.openxmlformats.org/officeDocument/2006/relationships/image" Target="../media/image63.jpeg"/><Relationship Id="rId7" Type="http://schemas.openxmlformats.org/officeDocument/2006/relationships/hyperlink" Target="http://www.parehab.org/" TargetMode="External"/><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78F59-44D1-4BEC-B1DF-4C42F6A63718}"/>
              </a:ext>
            </a:extLst>
          </p:cNvPr>
          <p:cNvSpPr txBox="1"/>
          <p:nvPr/>
        </p:nvSpPr>
        <p:spPr>
          <a:xfrm>
            <a:off x="201335" y="6314376"/>
            <a:ext cx="671120" cy="246221"/>
          </a:xfrm>
          <a:prstGeom prst="rect">
            <a:avLst/>
          </a:prstGeom>
          <a:noFill/>
        </p:spPr>
        <p:txBody>
          <a:bodyPr wrap="square" rtlCol="0">
            <a:spAutoFit/>
          </a:bodyPr>
          <a:lstStyle/>
          <a:p>
            <a:r>
              <a:rPr lang="en-US" sz="1000" dirty="0"/>
              <a:t>2-13-19</a:t>
            </a:r>
          </a:p>
        </p:txBody>
      </p:sp>
      <p:pic>
        <p:nvPicPr>
          <p:cNvPr id="7" name="Picture 6" descr="Person reaching to the sky with shape of Pennsylvania in background" title="PRA Logo">
            <a:extLst>
              <a:ext uri="{FF2B5EF4-FFF2-40B4-BE49-F238E27FC236}">
                <a16:creationId xmlns:a16="http://schemas.microsoft.com/office/drawing/2014/main" id="{7D7D71BD-A357-4928-8071-C7E0CA514B62}"/>
              </a:ext>
            </a:extLst>
          </p:cNvPr>
          <p:cNvPicPr>
            <a:picLocks noChangeAspect="1"/>
          </p:cNvPicPr>
          <p:nvPr/>
        </p:nvPicPr>
        <p:blipFill>
          <a:blip r:embed="rId2"/>
          <a:stretch>
            <a:fillRect/>
          </a:stretch>
        </p:blipFill>
        <p:spPr>
          <a:xfrm>
            <a:off x="4459763" y="4947407"/>
            <a:ext cx="3054361" cy="1804572"/>
          </a:xfrm>
          <a:prstGeom prst="rect">
            <a:avLst/>
          </a:prstGeom>
        </p:spPr>
      </p:pic>
      <p:sp>
        <p:nvSpPr>
          <p:cNvPr id="2" name="Title 1">
            <a:extLst>
              <a:ext uri="{FF2B5EF4-FFF2-40B4-BE49-F238E27FC236}">
                <a16:creationId xmlns:a16="http://schemas.microsoft.com/office/drawing/2014/main" id="{9B4A0155-40D1-4D76-82B5-790A843089F0}"/>
              </a:ext>
            </a:extLst>
          </p:cNvPr>
          <p:cNvSpPr>
            <a:spLocks noGrp="1"/>
          </p:cNvSpPr>
          <p:nvPr>
            <p:ph type="ctrTitle"/>
          </p:nvPr>
        </p:nvSpPr>
        <p:spPr>
          <a:xfrm>
            <a:off x="553229" y="788980"/>
            <a:ext cx="10867428" cy="3475610"/>
          </a:xfrm>
        </p:spPr>
        <p:txBody>
          <a:bodyPr>
            <a:normAutofit/>
          </a:bodyPr>
          <a:lstStyle/>
          <a:p>
            <a:pPr lvl="0" algn="ctr">
              <a:spcBef>
                <a:spcPct val="20000"/>
              </a:spcBef>
              <a:spcAft>
                <a:spcPts val="600"/>
              </a:spcAft>
              <a:buClr>
                <a:prstClr val="white"/>
              </a:buClr>
              <a:buSzPct val="80000"/>
            </a:pPr>
            <a:r>
              <a:rPr lang="en-US" altLang="en-US" sz="2700" kern="0" dirty="0">
                <a:solidFill>
                  <a:schemeClr val="bg1"/>
                </a:solidFill>
                <a:latin typeface="Palladius" pitchFamily="18" charset="0"/>
              </a:rPr>
              <a:t>The National Rehabilitation Association </a:t>
            </a:r>
            <a:br>
              <a:rPr lang="en-US" altLang="en-US" sz="2700" kern="0" dirty="0">
                <a:solidFill>
                  <a:srgbClr val="004386"/>
                </a:solidFill>
                <a:latin typeface="Palladius" pitchFamily="18" charset="0"/>
              </a:rPr>
            </a:br>
            <a:r>
              <a:rPr lang="en-US" altLang="en-US" sz="2700" kern="0" dirty="0">
                <a:solidFill>
                  <a:srgbClr val="5474BC"/>
                </a:solidFill>
                <a:latin typeface="Palladius" pitchFamily="18" charset="0"/>
              </a:rPr>
              <a:t>and the</a:t>
            </a:r>
            <a:br>
              <a:rPr lang="en-US" altLang="en-US" sz="3600" b="1" kern="0" dirty="0">
                <a:solidFill>
                  <a:srgbClr val="5474BC"/>
                </a:solidFill>
                <a:latin typeface="Palladius" pitchFamily="18" charset="0"/>
              </a:rPr>
            </a:br>
            <a:r>
              <a:rPr lang="en-US" altLang="en-US" sz="3600" b="1" i="1" kern="0" dirty="0">
                <a:solidFill>
                  <a:srgbClr val="5474BC"/>
                </a:solidFill>
                <a:latin typeface="Palladius" pitchFamily="18" charset="0"/>
              </a:rPr>
              <a:t>Pennsylvania Rehabilitation</a:t>
            </a:r>
            <a:r>
              <a:rPr lang="en-US" altLang="en-US" sz="3600" i="1" kern="0" dirty="0">
                <a:solidFill>
                  <a:srgbClr val="5474BC"/>
                </a:solidFill>
                <a:latin typeface="Palladius" pitchFamily="18" charset="0"/>
              </a:rPr>
              <a:t> </a:t>
            </a:r>
            <a:r>
              <a:rPr lang="en-US" altLang="en-US" sz="3600" b="1" i="1" kern="0" dirty="0">
                <a:solidFill>
                  <a:srgbClr val="5474BC"/>
                </a:solidFill>
                <a:latin typeface="Palladius" pitchFamily="18" charset="0"/>
              </a:rPr>
              <a:t>Association</a:t>
            </a:r>
            <a:endParaRPr lang="en-US" dirty="0">
              <a:solidFill>
                <a:srgbClr val="000099"/>
              </a:solidFill>
            </a:endParaRPr>
          </a:p>
        </p:txBody>
      </p:sp>
      <p:pic>
        <p:nvPicPr>
          <p:cNvPr id="8" name="Picture 7" descr="Person reaching to the sky" title="NRA Logo">
            <a:extLst>
              <a:ext uri="{FF2B5EF4-FFF2-40B4-BE49-F238E27FC236}">
                <a16:creationId xmlns:a16="http://schemas.microsoft.com/office/drawing/2014/main" id="{C24F5F4C-A809-4735-A2DA-E5DF1C2D22DE}"/>
              </a:ext>
            </a:extLst>
          </p:cNvPr>
          <p:cNvPicPr>
            <a:picLocks noChangeAspect="1"/>
          </p:cNvPicPr>
          <p:nvPr/>
        </p:nvPicPr>
        <p:blipFill>
          <a:blip r:embed="rId3"/>
          <a:stretch>
            <a:fillRect/>
          </a:stretch>
        </p:blipFill>
        <p:spPr>
          <a:xfrm>
            <a:off x="3223609" y="643458"/>
            <a:ext cx="5526668" cy="1883327"/>
          </a:xfrm>
          <a:prstGeom prst="rect">
            <a:avLst/>
          </a:prstGeom>
        </p:spPr>
      </p:pic>
    </p:spTree>
    <p:extLst>
      <p:ext uri="{BB962C8B-B14F-4D97-AF65-F5344CB8AC3E}">
        <p14:creationId xmlns:p14="http://schemas.microsoft.com/office/powerpoint/2010/main" val="30457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resident Bush signing the ADA" title="Picture">
            <a:extLst>
              <a:ext uri="{FF2B5EF4-FFF2-40B4-BE49-F238E27FC236}">
                <a16:creationId xmlns:a16="http://schemas.microsoft.com/office/drawing/2014/main" id="{08A88BF5-2DA6-4630-9BD2-02C23605BA5A}"/>
              </a:ext>
            </a:extLst>
          </p:cNvPr>
          <p:cNvPicPr>
            <a:picLocks noChangeAspect="1"/>
          </p:cNvPicPr>
          <p:nvPr/>
        </p:nvPicPr>
        <p:blipFill>
          <a:blip r:embed="rId2"/>
          <a:stretch>
            <a:fillRect/>
          </a:stretch>
        </p:blipFill>
        <p:spPr>
          <a:xfrm>
            <a:off x="9774429" y="4727151"/>
            <a:ext cx="1822132" cy="1202751"/>
          </a:xfrm>
          <a:prstGeom prst="rect">
            <a:avLst/>
          </a:prstGeom>
        </p:spPr>
      </p:pic>
      <p:sp>
        <p:nvSpPr>
          <p:cNvPr id="6" name="TextBox 5">
            <a:extLst>
              <a:ext uri="{FF2B5EF4-FFF2-40B4-BE49-F238E27FC236}">
                <a16:creationId xmlns:a16="http://schemas.microsoft.com/office/drawing/2014/main" id="{AE9804F9-7884-4AE2-BA2C-F1FE9373CAF4}"/>
              </a:ext>
            </a:extLst>
          </p:cNvPr>
          <p:cNvSpPr txBox="1"/>
          <p:nvPr/>
        </p:nvSpPr>
        <p:spPr>
          <a:xfrm>
            <a:off x="10947632" y="2805990"/>
            <a:ext cx="1043777" cy="80021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Charles L. Eby </a:t>
            </a:r>
          </a:p>
          <a:p>
            <a:pPr algn="ctr"/>
            <a:endParaRPr lang="en-US" sz="8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Cecelia Jacobs</a:t>
            </a:r>
          </a:p>
          <a:p>
            <a:endParaRPr lang="en-US" sz="8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Mary E. Switzer</a:t>
            </a:r>
          </a:p>
        </p:txBody>
      </p:sp>
      <p:pic>
        <p:nvPicPr>
          <p:cNvPr id="5" name="Picture 4" descr="Cecelia Jacobs and Charles Eby, founding members of PRA" title="Picture">
            <a:extLst>
              <a:ext uri="{FF2B5EF4-FFF2-40B4-BE49-F238E27FC236}">
                <a16:creationId xmlns:a16="http://schemas.microsoft.com/office/drawing/2014/main" id="{E380CAF0-A162-4BE8-A48B-4CBE8643AC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077" t="19220" r="8172" b="13016"/>
          <a:stretch/>
        </p:blipFill>
        <p:spPr>
          <a:xfrm>
            <a:off x="10005642" y="1166070"/>
            <a:ext cx="1985767" cy="2457652"/>
          </a:xfrm>
          <a:prstGeom prst="rect">
            <a:avLst/>
          </a:prstGeom>
        </p:spPr>
      </p:pic>
      <p:pic>
        <p:nvPicPr>
          <p:cNvPr id="4" name="Picture 3" descr="Mary E. Switzer, pioneer in the national rehabilitation field" title="Picture">
            <a:extLst>
              <a:ext uri="{FF2B5EF4-FFF2-40B4-BE49-F238E27FC236}">
                <a16:creationId xmlns:a16="http://schemas.microsoft.com/office/drawing/2014/main" id="{1AECBB97-EC07-4DD1-A15D-1E419EEE7DB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2451" b="23239"/>
          <a:stretch/>
        </p:blipFill>
        <p:spPr>
          <a:xfrm>
            <a:off x="10285460" y="3544303"/>
            <a:ext cx="1426130" cy="1182848"/>
          </a:xfrm>
          <a:prstGeom prst="rect">
            <a:avLst/>
          </a:prstGeom>
        </p:spPr>
      </p:pic>
      <p:sp>
        <p:nvSpPr>
          <p:cNvPr id="3" name="Text Placeholder 2">
            <a:extLst>
              <a:ext uri="{FF2B5EF4-FFF2-40B4-BE49-F238E27FC236}">
                <a16:creationId xmlns:a16="http://schemas.microsoft.com/office/drawing/2014/main" id="{BF6EB5C0-9304-41BD-A7F7-7483DF54D6F0}"/>
              </a:ext>
            </a:extLst>
          </p:cNvPr>
          <p:cNvSpPr>
            <a:spLocks noGrp="1"/>
          </p:cNvSpPr>
          <p:nvPr>
            <p:ph type="body" idx="1"/>
          </p:nvPr>
        </p:nvSpPr>
        <p:spPr>
          <a:xfrm>
            <a:off x="780176" y="1278294"/>
            <a:ext cx="8994253" cy="4945223"/>
          </a:xfrm>
        </p:spPr>
        <p:txBody>
          <a:bodyPr>
            <a:normAutofit fontScale="92500" lnSpcReduction="20000"/>
          </a:bodyPr>
          <a:lstStyle/>
          <a:p>
            <a:r>
              <a:rPr lang="en-US" altLang="en-US" sz="3200" b="1" i="1" kern="0" dirty="0">
                <a:solidFill>
                  <a:srgbClr val="004386"/>
                </a:solidFill>
                <a:latin typeface="Palladius" pitchFamily="18" charset="0"/>
                <a:ea typeface="+mj-ea"/>
                <a:cs typeface="+mj-cs"/>
              </a:rPr>
              <a:t>Vision Statement:</a:t>
            </a:r>
          </a:p>
          <a:p>
            <a:pPr lvl="0" defTabSz="914400" fontAlgn="base">
              <a:spcAft>
                <a:spcPct val="0"/>
              </a:spcAft>
              <a:buClrTx/>
              <a:buSzTx/>
            </a:pPr>
            <a:r>
              <a:rPr lang="en-US" altLang="en-US" sz="3200" kern="0" dirty="0">
                <a:solidFill>
                  <a:srgbClr val="004386"/>
                </a:solidFill>
                <a:latin typeface="Palladius" pitchFamily="18" charset="0"/>
              </a:rPr>
              <a:t>To be the premier organization of diverse professionals committed to the empowerment of all people with disabilities. </a:t>
            </a:r>
          </a:p>
          <a:p>
            <a:pPr lvl="0">
              <a:buClr>
                <a:srgbClr val="5FCBEF"/>
              </a:buClr>
            </a:pPr>
            <a:endParaRPr lang="en-US" altLang="en-US" sz="3500" kern="0" dirty="0">
              <a:solidFill>
                <a:srgbClr val="004386"/>
              </a:solidFill>
              <a:latin typeface="Palladius"/>
            </a:endParaRPr>
          </a:p>
          <a:p>
            <a:pPr lvl="0">
              <a:buClr>
                <a:srgbClr val="5FCBEF"/>
              </a:buClr>
            </a:pPr>
            <a:r>
              <a:rPr lang="en-US" altLang="en-US" sz="3500" kern="0" dirty="0">
                <a:solidFill>
                  <a:srgbClr val="004386"/>
                </a:solidFill>
                <a:latin typeface="Palladius"/>
              </a:rPr>
              <a:t>Chartered in </a:t>
            </a:r>
            <a:r>
              <a:rPr lang="en-US" altLang="en-US" sz="3500" i="1" kern="0" dirty="0">
                <a:solidFill>
                  <a:srgbClr val="004386"/>
                </a:solidFill>
                <a:latin typeface="Palladius"/>
              </a:rPr>
              <a:t>1952</a:t>
            </a:r>
            <a:r>
              <a:rPr lang="en-US" altLang="en-US" sz="3500" kern="0" dirty="0">
                <a:solidFill>
                  <a:srgbClr val="004386"/>
                </a:solidFill>
                <a:latin typeface="Palladius"/>
              </a:rPr>
              <a:t>, PRA continues to promote issues that enable persons with disabilities to participate in the mainstream of society and to…. </a:t>
            </a:r>
          </a:p>
          <a:p>
            <a:pPr lvl="0">
              <a:buClr>
                <a:srgbClr val="5FCBEF"/>
              </a:buClr>
            </a:pPr>
            <a:r>
              <a:rPr lang="en-US" altLang="en-US" sz="3500" kern="0" dirty="0">
                <a:solidFill>
                  <a:srgbClr val="004386"/>
                </a:solidFill>
                <a:latin typeface="Palladius"/>
              </a:rPr>
              <a:t>provide opportunities for professional development for persons in the field of rehabilitation and independent living. </a:t>
            </a:r>
            <a:endParaRPr lang="en-US" dirty="0"/>
          </a:p>
        </p:txBody>
      </p:sp>
      <p:sp>
        <p:nvSpPr>
          <p:cNvPr id="2" name="Title 1">
            <a:extLst>
              <a:ext uri="{FF2B5EF4-FFF2-40B4-BE49-F238E27FC236}">
                <a16:creationId xmlns:a16="http://schemas.microsoft.com/office/drawing/2014/main" id="{608B1456-A847-4DB8-8758-B7847546EFE0}"/>
              </a:ext>
            </a:extLst>
          </p:cNvPr>
          <p:cNvSpPr>
            <a:spLocks noGrp="1"/>
          </p:cNvSpPr>
          <p:nvPr>
            <p:ph type="title"/>
          </p:nvPr>
        </p:nvSpPr>
        <p:spPr>
          <a:xfrm>
            <a:off x="677334" y="373225"/>
            <a:ext cx="9017171" cy="625151"/>
          </a:xfrm>
        </p:spPr>
        <p:txBody>
          <a:bodyPr>
            <a:noAutofit/>
          </a:bodyPr>
          <a:lstStyle/>
          <a:p>
            <a:pPr algn="ctr"/>
            <a:r>
              <a:rPr lang="en-US" altLang="en-US" sz="3600" b="1" i="1" kern="0" cap="none" dirty="0">
                <a:ln>
                  <a:noFill/>
                </a:ln>
                <a:solidFill>
                  <a:srgbClr val="004386"/>
                </a:solidFill>
                <a:latin typeface="Palladius" pitchFamily="18" charset="0"/>
              </a:rPr>
              <a:t>PRA Vision</a:t>
            </a:r>
            <a:endParaRPr lang="en-US" sz="3600" i="1" dirty="0">
              <a:solidFill>
                <a:srgbClr val="004386"/>
              </a:solidFill>
            </a:endParaRPr>
          </a:p>
        </p:txBody>
      </p:sp>
      <p:pic>
        <p:nvPicPr>
          <p:cNvPr id="7" name="Picture 6" descr="President Nixon signing the&#10;Rehabilitation Act of 1973 surrounded by people" title="Picture">
            <a:extLst>
              <a:ext uri="{FF2B5EF4-FFF2-40B4-BE49-F238E27FC236}">
                <a16:creationId xmlns:a16="http://schemas.microsoft.com/office/drawing/2014/main" id="{713352B2-3B62-474F-835E-86533D4EAC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25573" y="373225"/>
            <a:ext cx="1672952" cy="1390125"/>
          </a:xfrm>
          <a:prstGeom prst="rect">
            <a:avLst/>
          </a:prstGeom>
        </p:spPr>
      </p:pic>
    </p:spTree>
    <p:extLst>
      <p:ext uri="{BB962C8B-B14F-4D97-AF65-F5344CB8AC3E}">
        <p14:creationId xmlns:p14="http://schemas.microsoft.com/office/powerpoint/2010/main" val="213995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program cover for the 2004 NRA National Conference held in Philadelphia co- hosted by PRA" title="Picture">
            <a:extLst>
              <a:ext uri="{FF2B5EF4-FFF2-40B4-BE49-F238E27FC236}">
                <a16:creationId xmlns:a16="http://schemas.microsoft.com/office/drawing/2014/main" id="{15B68675-BC90-4802-9E27-C5161CBFB9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57184" y="2556844"/>
            <a:ext cx="1637408" cy="2111760"/>
          </a:xfrm>
          <a:prstGeom prst="rect">
            <a:avLst/>
          </a:prstGeom>
        </p:spPr>
      </p:pic>
      <p:sp>
        <p:nvSpPr>
          <p:cNvPr id="3" name="Text Placeholder 2">
            <a:extLst>
              <a:ext uri="{FF2B5EF4-FFF2-40B4-BE49-F238E27FC236}">
                <a16:creationId xmlns:a16="http://schemas.microsoft.com/office/drawing/2014/main" id="{D1D59775-78C1-4A6B-8F2F-B1C1431F8A95}"/>
              </a:ext>
            </a:extLst>
          </p:cNvPr>
          <p:cNvSpPr>
            <a:spLocks noGrp="1"/>
          </p:cNvSpPr>
          <p:nvPr>
            <p:ph type="body" idx="1"/>
          </p:nvPr>
        </p:nvSpPr>
        <p:spPr>
          <a:xfrm>
            <a:off x="684212" y="1296955"/>
            <a:ext cx="9495485" cy="5113176"/>
          </a:xfrm>
        </p:spPr>
        <p:txBody>
          <a:bodyPr>
            <a:normAutofit/>
          </a:bodyPr>
          <a:lstStyle/>
          <a:p>
            <a:pPr lvl="0" algn="ctr" defTabSz="914400" fontAlgn="base">
              <a:lnSpc>
                <a:spcPct val="90000"/>
              </a:lnSpc>
              <a:spcAft>
                <a:spcPct val="0"/>
              </a:spcAft>
              <a:buClrTx/>
              <a:buSzTx/>
            </a:pPr>
            <a:endParaRPr lang="en-US" altLang="en-US" sz="3200" kern="0" dirty="0">
              <a:solidFill>
                <a:srgbClr val="004386"/>
              </a:solidFill>
              <a:latin typeface="Palladius"/>
            </a:endParaRPr>
          </a:p>
          <a:p>
            <a:pPr lvl="0" algn="ctr" defTabSz="914400" fontAlgn="base">
              <a:lnSpc>
                <a:spcPct val="90000"/>
              </a:lnSpc>
              <a:spcAft>
                <a:spcPct val="0"/>
              </a:spcAft>
              <a:buClrTx/>
              <a:buSzTx/>
            </a:pPr>
            <a:r>
              <a:rPr lang="en-US" altLang="en-US" sz="3200" i="1" kern="0" dirty="0">
                <a:solidFill>
                  <a:srgbClr val="004386"/>
                </a:solidFill>
                <a:latin typeface="Palladius"/>
              </a:rPr>
              <a:t>2002 NRA Chapter of the Year!</a:t>
            </a:r>
          </a:p>
          <a:p>
            <a:pPr lvl="0" algn="ctr" defTabSz="914400" fontAlgn="base">
              <a:lnSpc>
                <a:spcPct val="90000"/>
              </a:lnSpc>
              <a:spcAft>
                <a:spcPct val="0"/>
              </a:spcAft>
              <a:buClrTx/>
              <a:buSzTx/>
            </a:pPr>
            <a:endParaRPr lang="en-US" altLang="en-US" sz="3200" i="1" kern="0" dirty="0">
              <a:solidFill>
                <a:srgbClr val="004386"/>
              </a:solidFill>
              <a:latin typeface="Palladius"/>
            </a:endParaRPr>
          </a:p>
          <a:p>
            <a:pPr lvl="0" algn="ctr" defTabSz="914400" fontAlgn="base">
              <a:lnSpc>
                <a:spcPct val="90000"/>
              </a:lnSpc>
              <a:spcAft>
                <a:spcPct val="0"/>
              </a:spcAft>
              <a:buClrTx/>
              <a:buSzTx/>
            </a:pPr>
            <a:r>
              <a:rPr lang="en-US" altLang="en-US" sz="3200" i="1" kern="0" dirty="0">
                <a:solidFill>
                  <a:srgbClr val="004386"/>
                </a:solidFill>
                <a:latin typeface="Palladius"/>
              </a:rPr>
              <a:t>Hosted 2004 NRA National Conference in Philadelphia </a:t>
            </a:r>
          </a:p>
          <a:p>
            <a:pPr algn="ctr" defTabSz="914400" fontAlgn="base">
              <a:lnSpc>
                <a:spcPct val="90000"/>
              </a:lnSpc>
              <a:spcAft>
                <a:spcPct val="0"/>
              </a:spcAft>
              <a:buClrTx/>
              <a:buSzTx/>
            </a:pPr>
            <a:r>
              <a:rPr kumimoji="1" lang="en-US" sz="2400" b="1" i="1" dirty="0">
                <a:solidFill>
                  <a:srgbClr val="004386"/>
                </a:solidFill>
                <a:latin typeface="Palatino Linotype" pitchFamily="18" charset="0"/>
              </a:rPr>
              <a:t>“Rehabilitation: Securing the Blessings of Liberty for ALL” </a:t>
            </a:r>
          </a:p>
          <a:p>
            <a:pPr lvl="0" algn="ctr" defTabSz="914400" fontAlgn="base">
              <a:lnSpc>
                <a:spcPct val="90000"/>
              </a:lnSpc>
              <a:spcAft>
                <a:spcPct val="0"/>
              </a:spcAft>
              <a:buClrTx/>
              <a:buSzTx/>
            </a:pPr>
            <a:endParaRPr lang="en-US" altLang="en-US" sz="3200" i="1" kern="0" dirty="0">
              <a:solidFill>
                <a:srgbClr val="004386"/>
              </a:solidFill>
              <a:latin typeface="Palladius"/>
            </a:endParaRPr>
          </a:p>
          <a:p>
            <a:pPr algn="ctr"/>
            <a:r>
              <a:rPr lang="en-US" altLang="en-US" sz="3200" i="1" kern="0" dirty="0">
                <a:solidFill>
                  <a:srgbClr val="004386"/>
                </a:solidFill>
                <a:latin typeface="Palladius"/>
              </a:rPr>
              <a:t>Celebrating 66 Years of Service in 2018!</a:t>
            </a:r>
            <a:endParaRPr lang="en-US" sz="3200" dirty="0">
              <a:solidFill>
                <a:srgbClr val="004386"/>
              </a:solidFill>
            </a:endParaRPr>
          </a:p>
        </p:txBody>
      </p:sp>
      <p:sp>
        <p:nvSpPr>
          <p:cNvPr id="2" name="Title 1">
            <a:extLst>
              <a:ext uri="{FF2B5EF4-FFF2-40B4-BE49-F238E27FC236}">
                <a16:creationId xmlns:a16="http://schemas.microsoft.com/office/drawing/2014/main" id="{5EA482B7-098D-4B14-B5C3-D8851365E565}"/>
              </a:ext>
            </a:extLst>
          </p:cNvPr>
          <p:cNvSpPr>
            <a:spLocks noGrp="1"/>
          </p:cNvSpPr>
          <p:nvPr>
            <p:ph type="title"/>
          </p:nvPr>
        </p:nvSpPr>
        <p:spPr>
          <a:xfrm>
            <a:off x="684211" y="429209"/>
            <a:ext cx="8972973" cy="550505"/>
          </a:xfrm>
        </p:spPr>
        <p:txBody>
          <a:bodyPr>
            <a:noAutofit/>
          </a:bodyPr>
          <a:lstStyle/>
          <a:p>
            <a:pPr algn="ctr"/>
            <a:r>
              <a:rPr lang="en-US" altLang="en-US" sz="3600" b="1" i="1" kern="0" cap="none" dirty="0">
                <a:ln>
                  <a:noFill/>
                </a:ln>
                <a:solidFill>
                  <a:srgbClr val="004386"/>
                </a:solidFill>
                <a:latin typeface="Palladius" pitchFamily="18" charset="0"/>
              </a:rPr>
              <a:t>PRA Celebrates</a:t>
            </a:r>
            <a:endParaRPr lang="en-US" sz="3600" b="1" i="1" dirty="0">
              <a:solidFill>
                <a:srgbClr val="004386"/>
              </a:solidFill>
            </a:endParaRPr>
          </a:p>
        </p:txBody>
      </p:sp>
    </p:spTree>
    <p:extLst>
      <p:ext uri="{BB962C8B-B14F-4D97-AF65-F5344CB8AC3E}">
        <p14:creationId xmlns:p14="http://schemas.microsoft.com/office/powerpoint/2010/main" val="18259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DI exhibitor table" title="Picture">
            <a:extLst>
              <a:ext uri="{FF2B5EF4-FFF2-40B4-BE49-F238E27FC236}">
                <a16:creationId xmlns:a16="http://schemas.microsoft.com/office/drawing/2014/main" id="{1C63CA9F-DEC4-41D9-B28F-9B7779613D4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12566" y="2565693"/>
            <a:ext cx="1615392" cy="1181902"/>
          </a:xfrm>
          <a:prstGeom prst="rect">
            <a:avLst/>
          </a:prstGeom>
        </p:spPr>
      </p:pic>
      <p:pic>
        <p:nvPicPr>
          <p:cNvPr id="8" name="Picture 7" descr="Janell Shaffer-Yoder, PRA's long time Secretary " title="Picture">
            <a:extLst>
              <a:ext uri="{FF2B5EF4-FFF2-40B4-BE49-F238E27FC236}">
                <a16:creationId xmlns:a16="http://schemas.microsoft.com/office/drawing/2014/main" id="{1CCE759B-FCCF-4B08-8C44-1A3077A0DA0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53135" y="1482291"/>
            <a:ext cx="1210023" cy="1241743"/>
          </a:xfrm>
          <a:prstGeom prst="rect">
            <a:avLst/>
          </a:prstGeom>
        </p:spPr>
      </p:pic>
      <p:pic>
        <p:nvPicPr>
          <p:cNvPr id="7" name="Picture 6" descr="Clarion University students" title="Picture">
            <a:extLst>
              <a:ext uri="{FF2B5EF4-FFF2-40B4-BE49-F238E27FC236}">
                <a16:creationId xmlns:a16="http://schemas.microsoft.com/office/drawing/2014/main" id="{6B1ED852-6823-4D3C-AA34-4B4B09502A2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42952" y="4672656"/>
            <a:ext cx="1585006" cy="1132515"/>
          </a:xfrm>
          <a:prstGeom prst="rect">
            <a:avLst/>
          </a:prstGeom>
        </p:spPr>
      </p:pic>
      <p:pic>
        <p:nvPicPr>
          <p:cNvPr id="4" name="Picture 3" descr="Former PRA Presidents Stephanie Pranses and Rebecca Spirito-Dalgin" title="Picture">
            <a:extLst>
              <a:ext uri="{FF2B5EF4-FFF2-40B4-BE49-F238E27FC236}">
                <a16:creationId xmlns:a16="http://schemas.microsoft.com/office/drawing/2014/main" id="{8759486B-F00A-4CB5-8C49-34FC2BCF129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554657" y="3617571"/>
            <a:ext cx="1443888" cy="1140903"/>
          </a:xfrm>
          <a:prstGeom prst="rect">
            <a:avLst/>
          </a:prstGeom>
        </p:spPr>
      </p:pic>
      <p:sp>
        <p:nvSpPr>
          <p:cNvPr id="3" name="Text Placeholder 2">
            <a:extLst>
              <a:ext uri="{FF2B5EF4-FFF2-40B4-BE49-F238E27FC236}">
                <a16:creationId xmlns:a16="http://schemas.microsoft.com/office/drawing/2014/main" id="{D4B45898-CBEA-4AE3-BC63-EF7B67E62150}"/>
              </a:ext>
            </a:extLst>
          </p:cNvPr>
          <p:cNvSpPr>
            <a:spLocks noGrp="1"/>
          </p:cNvSpPr>
          <p:nvPr>
            <p:ph type="body" idx="1"/>
          </p:nvPr>
        </p:nvSpPr>
        <p:spPr>
          <a:xfrm>
            <a:off x="684210" y="1300294"/>
            <a:ext cx="9514149" cy="5385732"/>
          </a:xfrm>
        </p:spPr>
        <p:txBody>
          <a:bodyPr>
            <a:normAutofit fontScale="92500" lnSpcReduction="10000"/>
          </a:bodyPr>
          <a:lstStyle/>
          <a:p>
            <a:pPr marL="342900" indent="-342900" defTabSz="914400" fontAlgn="base">
              <a:spcAft>
                <a:spcPct val="0"/>
              </a:spcAft>
              <a:buClrTx/>
              <a:buSzTx/>
              <a:buFontTx/>
              <a:buChar char="•"/>
            </a:pPr>
            <a:r>
              <a:rPr lang="en-US" altLang="en-US" sz="3200" kern="0" dirty="0">
                <a:solidFill>
                  <a:srgbClr val="004386"/>
                </a:solidFill>
                <a:latin typeface="Palladius"/>
              </a:rPr>
              <a:t>Professional Development and Education </a:t>
            </a:r>
          </a:p>
          <a:p>
            <a:pPr marL="342900" lvl="0" indent="-342900" defTabSz="914400" fontAlgn="base">
              <a:spcAft>
                <a:spcPct val="0"/>
              </a:spcAft>
              <a:buClrTx/>
              <a:buSzTx/>
              <a:buFontTx/>
              <a:buChar char="•"/>
            </a:pPr>
            <a:r>
              <a:rPr lang="en-US" altLang="en-US" sz="3200" kern="0" dirty="0">
                <a:solidFill>
                  <a:srgbClr val="004386"/>
                </a:solidFill>
                <a:latin typeface="Palladius"/>
              </a:rPr>
              <a:t>Legislative Advocacy</a:t>
            </a:r>
          </a:p>
          <a:p>
            <a:pPr marL="342900" indent="-342900" defTabSz="914400" fontAlgn="base">
              <a:spcAft>
                <a:spcPct val="0"/>
              </a:spcAft>
              <a:buClrTx/>
              <a:buSzTx/>
              <a:buFontTx/>
              <a:buChar char="•"/>
            </a:pPr>
            <a:r>
              <a:rPr lang="en-US" altLang="en-US" sz="3200" kern="0" dirty="0">
                <a:solidFill>
                  <a:srgbClr val="004386"/>
                </a:solidFill>
                <a:latin typeface="Palladius"/>
              </a:rPr>
              <a:t>Annual Training Conference &amp; Exhibits</a:t>
            </a:r>
          </a:p>
          <a:p>
            <a:pPr marL="342900" indent="-342900" defTabSz="914400" fontAlgn="base">
              <a:spcAft>
                <a:spcPct val="0"/>
              </a:spcAft>
              <a:buClrTx/>
              <a:buSzTx/>
              <a:buFontTx/>
              <a:buChar char="•"/>
            </a:pPr>
            <a:r>
              <a:rPr lang="en-US" altLang="en-US" sz="3200" kern="0" dirty="0">
                <a:solidFill>
                  <a:srgbClr val="004386"/>
                </a:solidFill>
                <a:latin typeface="Palladius"/>
              </a:rPr>
              <a:t>NRA Division Membership Options</a:t>
            </a:r>
          </a:p>
          <a:p>
            <a:pPr marL="342900" lvl="0" indent="-342900" defTabSz="914400" fontAlgn="base">
              <a:spcAft>
                <a:spcPct val="0"/>
              </a:spcAft>
              <a:buClrTx/>
              <a:buSzTx/>
              <a:buFontTx/>
              <a:buChar char="•"/>
            </a:pPr>
            <a:r>
              <a:rPr lang="en-US" altLang="en-US" sz="3200" kern="0" dirty="0">
                <a:solidFill>
                  <a:srgbClr val="004386"/>
                </a:solidFill>
                <a:latin typeface="Palladius"/>
              </a:rPr>
              <a:t>Certified Rehabilitation Certification (CRC) Credits</a:t>
            </a:r>
          </a:p>
          <a:p>
            <a:pPr marL="342900" indent="-342900" defTabSz="914400" fontAlgn="base">
              <a:spcAft>
                <a:spcPct val="0"/>
              </a:spcAft>
              <a:buClrTx/>
              <a:buSzTx/>
              <a:buFontTx/>
              <a:buChar char="•"/>
            </a:pPr>
            <a:r>
              <a:rPr lang="en-US" altLang="en-US" sz="3200" kern="0" dirty="0">
                <a:solidFill>
                  <a:srgbClr val="004386"/>
                </a:solidFill>
                <a:latin typeface="Palladius"/>
              </a:rPr>
              <a:t>NRA, NRA Mid-Atlantic Region and PRA Award Recognition</a:t>
            </a:r>
          </a:p>
          <a:p>
            <a:pPr marL="342900" indent="-342900" defTabSz="914400" fontAlgn="base">
              <a:spcAft>
                <a:spcPct val="0"/>
              </a:spcAft>
              <a:buClrTx/>
              <a:buSzTx/>
              <a:buFontTx/>
              <a:buChar char="•"/>
            </a:pPr>
            <a:r>
              <a:rPr lang="en-US" altLang="en-US" sz="3200" kern="0" dirty="0">
                <a:solidFill>
                  <a:srgbClr val="004386"/>
                </a:solidFill>
                <a:latin typeface="Palladius"/>
              </a:rPr>
              <a:t>Career Enhancement &amp; Resume Builder</a:t>
            </a:r>
          </a:p>
          <a:p>
            <a:pPr marL="342900" indent="-342900" defTabSz="914400" fontAlgn="base">
              <a:spcAft>
                <a:spcPct val="0"/>
              </a:spcAft>
              <a:buClrTx/>
              <a:buSzTx/>
              <a:buFontTx/>
              <a:buChar char="•"/>
            </a:pPr>
            <a:r>
              <a:rPr lang="en-US" altLang="en-US" sz="3200" kern="0" dirty="0">
                <a:solidFill>
                  <a:srgbClr val="004386"/>
                </a:solidFill>
                <a:latin typeface="Palladius"/>
              </a:rPr>
              <a:t>Students get a </a:t>
            </a:r>
            <a:r>
              <a:rPr lang="en-US" altLang="en-US" sz="3200" i="1" u="sng" kern="0" dirty="0">
                <a:solidFill>
                  <a:srgbClr val="004386"/>
                </a:solidFill>
                <a:latin typeface="Palladius"/>
              </a:rPr>
              <a:t>GREAT</a:t>
            </a:r>
            <a:r>
              <a:rPr lang="en-US" altLang="en-US" sz="3200" kern="0" dirty="0">
                <a:solidFill>
                  <a:srgbClr val="004386"/>
                </a:solidFill>
                <a:latin typeface="Palladius"/>
              </a:rPr>
              <a:t> Membership Rate!</a:t>
            </a:r>
          </a:p>
          <a:p>
            <a:pPr marL="342900" indent="-342900" defTabSz="914400" fontAlgn="base">
              <a:spcAft>
                <a:spcPct val="0"/>
              </a:spcAft>
              <a:buClrTx/>
              <a:buSzTx/>
              <a:buFontTx/>
              <a:buChar char="•"/>
            </a:pPr>
            <a:r>
              <a:rPr lang="en-US" altLang="en-US" sz="3200" kern="0" dirty="0">
                <a:solidFill>
                  <a:srgbClr val="004386"/>
                </a:solidFill>
                <a:latin typeface="Palladius"/>
              </a:rPr>
              <a:t>Networking with Other Professionals</a:t>
            </a:r>
            <a:endParaRPr lang="en-US" dirty="0"/>
          </a:p>
        </p:txBody>
      </p:sp>
      <p:sp>
        <p:nvSpPr>
          <p:cNvPr id="2" name="Title 1">
            <a:extLst>
              <a:ext uri="{FF2B5EF4-FFF2-40B4-BE49-F238E27FC236}">
                <a16:creationId xmlns:a16="http://schemas.microsoft.com/office/drawing/2014/main" id="{ECB3CD4F-B791-46E3-AEB5-B7625E01CA9B}"/>
              </a:ext>
            </a:extLst>
          </p:cNvPr>
          <p:cNvSpPr>
            <a:spLocks noGrp="1"/>
          </p:cNvSpPr>
          <p:nvPr>
            <p:ph type="title"/>
          </p:nvPr>
        </p:nvSpPr>
        <p:spPr>
          <a:xfrm>
            <a:off x="684211" y="402672"/>
            <a:ext cx="8982303" cy="521059"/>
          </a:xfrm>
        </p:spPr>
        <p:txBody>
          <a:bodyPr>
            <a:normAutofit fontScale="90000"/>
          </a:bodyPr>
          <a:lstStyle/>
          <a:p>
            <a:pPr algn="ctr"/>
            <a:r>
              <a:rPr lang="en-US" altLang="en-US" sz="4000" b="1" i="1" kern="0" cap="none" dirty="0">
                <a:ln>
                  <a:noFill/>
                </a:ln>
                <a:solidFill>
                  <a:srgbClr val="004386"/>
                </a:solidFill>
                <a:latin typeface="Palladius"/>
              </a:rPr>
              <a:t>Benefits of PRA Membership</a:t>
            </a:r>
            <a:endParaRPr lang="en-US" b="1" i="1" dirty="0">
              <a:solidFill>
                <a:srgbClr val="004386"/>
              </a:solidFill>
              <a:latin typeface="Palladius"/>
            </a:endParaRPr>
          </a:p>
        </p:txBody>
      </p:sp>
    </p:spTree>
    <p:extLst>
      <p:ext uri="{BB962C8B-B14F-4D97-AF65-F5344CB8AC3E}">
        <p14:creationId xmlns:p14="http://schemas.microsoft.com/office/powerpoint/2010/main" val="4210392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anet Fiore receiving award from former NRA Mid-Atlantic Region President Harriet-Ann Ludwin" title="Picture">
            <a:extLst>
              <a:ext uri="{FF2B5EF4-FFF2-40B4-BE49-F238E27FC236}">
                <a16:creationId xmlns:a16="http://schemas.microsoft.com/office/drawing/2014/main" id="{B3E1B67B-8999-4A8B-BCD6-08A225380C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39809" y="1324382"/>
            <a:ext cx="1287440" cy="1453028"/>
          </a:xfrm>
          <a:prstGeom prst="rect">
            <a:avLst/>
          </a:prstGeom>
        </p:spPr>
      </p:pic>
      <p:pic>
        <p:nvPicPr>
          <p:cNvPr id="4" name="Picture 3" descr="Cover of an issue of NRA's &quot;Contemporary Rehab&quot; newsletter" title="Picture">
            <a:extLst>
              <a:ext uri="{FF2B5EF4-FFF2-40B4-BE49-F238E27FC236}">
                <a16:creationId xmlns:a16="http://schemas.microsoft.com/office/drawing/2014/main" id="{703B4AFD-756D-48DA-B287-C83111F29C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64224" y="2440263"/>
            <a:ext cx="1330507" cy="1715951"/>
          </a:xfrm>
          <a:prstGeom prst="rect">
            <a:avLst/>
          </a:prstGeom>
        </p:spPr>
      </p:pic>
      <p:pic>
        <p:nvPicPr>
          <p:cNvPr id="6" name="Picture 5" descr="Cover of an issue of NRA's &quot;Journal of Rehabilitation&quot;" title="Picture">
            <a:extLst>
              <a:ext uri="{FF2B5EF4-FFF2-40B4-BE49-F238E27FC236}">
                <a16:creationId xmlns:a16="http://schemas.microsoft.com/office/drawing/2014/main" id="{264505E6-7EFC-45A2-BEBD-E615479D29D4}"/>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9329478" y="3525212"/>
            <a:ext cx="1112328" cy="1611690"/>
          </a:xfrm>
          <a:prstGeom prst="rect">
            <a:avLst/>
          </a:prstGeom>
          <a:noFill/>
          <a:ln>
            <a:noFill/>
          </a:ln>
        </p:spPr>
      </p:pic>
      <p:pic>
        <p:nvPicPr>
          <p:cNvPr id="7" name="Picture 6" descr="Group picture of the 2018 PDI Town Hall panel and audience" title="Picture">
            <a:extLst>
              <a:ext uri="{FF2B5EF4-FFF2-40B4-BE49-F238E27FC236}">
                <a16:creationId xmlns:a16="http://schemas.microsoft.com/office/drawing/2014/main" id="{916FA4C5-B3AF-4647-B490-88D68B731C6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183529" y="4671039"/>
            <a:ext cx="2063692" cy="931725"/>
          </a:xfrm>
          <a:prstGeom prst="rect">
            <a:avLst/>
          </a:prstGeom>
        </p:spPr>
      </p:pic>
      <p:sp>
        <p:nvSpPr>
          <p:cNvPr id="3" name="Text Placeholder 2">
            <a:extLst>
              <a:ext uri="{FF2B5EF4-FFF2-40B4-BE49-F238E27FC236}">
                <a16:creationId xmlns:a16="http://schemas.microsoft.com/office/drawing/2014/main" id="{318101C7-98E8-4558-A6E2-639AD79893E4}"/>
              </a:ext>
            </a:extLst>
          </p:cNvPr>
          <p:cNvSpPr>
            <a:spLocks noGrp="1"/>
          </p:cNvSpPr>
          <p:nvPr>
            <p:ph type="body" idx="1"/>
          </p:nvPr>
        </p:nvSpPr>
        <p:spPr>
          <a:xfrm>
            <a:off x="684213" y="1359017"/>
            <a:ext cx="9504816" cy="5424338"/>
          </a:xfrm>
        </p:spPr>
        <p:txBody>
          <a:bodyPr>
            <a:normAutofit fontScale="92500" lnSpcReduction="10000"/>
          </a:bodyPr>
          <a:lstStyle/>
          <a:p>
            <a:pPr marL="571500" lvl="0" indent="-571500" defTabSz="914400" fontAlgn="base">
              <a:spcAft>
                <a:spcPct val="0"/>
              </a:spcAft>
              <a:buClrTx/>
              <a:buSzTx/>
              <a:buFont typeface="Arial" panose="020B0604020202020204" pitchFamily="34" charset="0"/>
              <a:buChar char="•"/>
            </a:pPr>
            <a:r>
              <a:rPr lang="en-US" altLang="en-US" sz="3200" kern="0" dirty="0">
                <a:solidFill>
                  <a:srgbClr val="004386"/>
                </a:solidFill>
                <a:latin typeface="Palladius"/>
              </a:rPr>
              <a:t>Professional Advocacy</a:t>
            </a:r>
          </a:p>
          <a:p>
            <a:pPr marL="571500" lvl="0" indent="-571500" defTabSz="914400" fontAlgn="base">
              <a:spcAft>
                <a:spcPct val="0"/>
              </a:spcAft>
              <a:buClrTx/>
              <a:buSzTx/>
              <a:buFont typeface="Arial" panose="020B0604020202020204" pitchFamily="34" charset="0"/>
              <a:buChar char="•"/>
            </a:pPr>
            <a:r>
              <a:rPr lang="en-US" altLang="en-US" sz="3200" kern="0" dirty="0">
                <a:solidFill>
                  <a:srgbClr val="004386"/>
                </a:solidFill>
                <a:latin typeface="Palladius"/>
              </a:rPr>
              <a:t>Motivating, Inspiring, Energizing </a:t>
            </a:r>
          </a:p>
          <a:p>
            <a:pPr marL="571500" lvl="0" indent="-571500" defTabSz="914400" fontAlgn="base">
              <a:spcAft>
                <a:spcPct val="0"/>
              </a:spcAft>
              <a:buClrTx/>
              <a:buSzTx/>
              <a:buFont typeface="Arial" panose="020B0604020202020204" pitchFamily="34" charset="0"/>
              <a:buChar char="•"/>
            </a:pPr>
            <a:r>
              <a:rPr lang="en-US" altLang="en-US" sz="3200" kern="0" dirty="0">
                <a:solidFill>
                  <a:srgbClr val="004386"/>
                </a:solidFill>
                <a:latin typeface="Palladius"/>
              </a:rPr>
              <a:t>Being Part of the BIG Picture</a:t>
            </a:r>
          </a:p>
          <a:p>
            <a:pPr marL="571500" lvl="0" indent="-571500" defTabSz="914400" fontAlgn="base">
              <a:spcAft>
                <a:spcPct val="0"/>
              </a:spcAft>
              <a:buClrTx/>
              <a:buSzTx/>
              <a:buFont typeface="Arial" panose="020B0604020202020204" pitchFamily="34" charset="0"/>
              <a:buChar char="•"/>
            </a:pPr>
            <a:r>
              <a:rPr lang="en-US" altLang="en-US" sz="3200" kern="0" dirty="0">
                <a:solidFill>
                  <a:srgbClr val="004386"/>
                </a:solidFill>
                <a:latin typeface="Palladius"/>
              </a:rPr>
              <a:t>Job Opportunities</a:t>
            </a:r>
          </a:p>
          <a:p>
            <a:pPr marL="571500" lvl="0" indent="-571500" defTabSz="914400" fontAlgn="base">
              <a:spcAft>
                <a:spcPct val="0"/>
              </a:spcAft>
              <a:buClrTx/>
              <a:buSzTx/>
              <a:buFont typeface="Arial" panose="020B0604020202020204" pitchFamily="34" charset="0"/>
              <a:buChar char="•"/>
            </a:pPr>
            <a:r>
              <a:rPr lang="en-US" altLang="en-US" sz="3200" kern="0" dirty="0">
                <a:solidFill>
                  <a:srgbClr val="004386"/>
                </a:solidFill>
                <a:latin typeface="Palladius"/>
              </a:rPr>
              <a:t>Mentoring Opportunities</a:t>
            </a:r>
          </a:p>
          <a:p>
            <a:pPr marL="571500" lvl="0" indent="-571500" defTabSz="914400" fontAlgn="base">
              <a:spcAft>
                <a:spcPct val="0"/>
              </a:spcAft>
              <a:buClrTx/>
              <a:buSzTx/>
              <a:buFont typeface="Arial" panose="020B0604020202020204" pitchFamily="34" charset="0"/>
              <a:buChar char="•"/>
            </a:pPr>
            <a:r>
              <a:rPr lang="en-US" altLang="en-US" sz="3200" kern="0" dirty="0">
                <a:solidFill>
                  <a:srgbClr val="004386"/>
                </a:solidFill>
                <a:latin typeface="Palladius"/>
              </a:rPr>
              <a:t>Feeling of Belonging</a:t>
            </a:r>
          </a:p>
          <a:p>
            <a:pPr marL="571500" lvl="0" indent="-571500" defTabSz="914400" fontAlgn="base">
              <a:spcAft>
                <a:spcPct val="0"/>
              </a:spcAft>
              <a:buClrTx/>
              <a:buSzTx/>
              <a:buFont typeface="Arial" panose="020B0604020202020204" pitchFamily="34" charset="0"/>
              <a:buChar char="•"/>
            </a:pPr>
            <a:r>
              <a:rPr lang="en-US" altLang="en-US" sz="3200" i="1" kern="0" dirty="0">
                <a:solidFill>
                  <a:srgbClr val="004386"/>
                </a:solidFill>
                <a:latin typeface="Palladius"/>
              </a:rPr>
              <a:t>Journal of Rehabilitation &amp;</a:t>
            </a:r>
            <a:r>
              <a:rPr lang="en-US" altLang="en-US" sz="3200" kern="0" dirty="0">
                <a:solidFill>
                  <a:srgbClr val="004386"/>
                </a:solidFill>
                <a:latin typeface="Palladius"/>
              </a:rPr>
              <a:t> </a:t>
            </a:r>
            <a:r>
              <a:rPr lang="en-US" altLang="en-US" sz="3200" i="1" kern="0" dirty="0">
                <a:solidFill>
                  <a:srgbClr val="004386"/>
                </a:solidFill>
                <a:latin typeface="Palladius"/>
              </a:rPr>
              <a:t>Contemporary Rehab</a:t>
            </a:r>
            <a:endParaRPr lang="en-US" altLang="en-US" sz="3200" kern="0" dirty="0">
              <a:solidFill>
                <a:srgbClr val="004386"/>
              </a:solidFill>
              <a:latin typeface="Palladius"/>
            </a:endParaRPr>
          </a:p>
          <a:p>
            <a:pPr marL="571500" lvl="0" indent="-571500" defTabSz="914400" fontAlgn="base">
              <a:lnSpc>
                <a:spcPct val="90000"/>
              </a:lnSpc>
              <a:spcAft>
                <a:spcPct val="0"/>
              </a:spcAft>
              <a:buClrTx/>
              <a:buSzTx/>
              <a:buFont typeface="Arial" panose="020B0604020202020204" pitchFamily="34" charset="0"/>
              <a:buChar char="•"/>
            </a:pPr>
            <a:r>
              <a:rPr lang="en-US" altLang="en-US" sz="3200" kern="0" dirty="0">
                <a:solidFill>
                  <a:srgbClr val="004386"/>
                </a:solidFill>
                <a:latin typeface="Palladius"/>
              </a:rPr>
              <a:t>Eligibility for the NRA MasterCard</a:t>
            </a:r>
          </a:p>
          <a:p>
            <a:pPr marL="571500" lvl="0" indent="-571500" defTabSz="914400" fontAlgn="base">
              <a:lnSpc>
                <a:spcPct val="90000"/>
              </a:lnSpc>
              <a:spcAft>
                <a:spcPct val="0"/>
              </a:spcAft>
              <a:buClrTx/>
              <a:buSzTx/>
              <a:buFont typeface="Arial" panose="020B0604020202020204" pitchFamily="34" charset="0"/>
              <a:buChar char="•"/>
            </a:pPr>
            <a:r>
              <a:rPr lang="en-US" altLang="en-US" sz="3200" kern="0" dirty="0">
                <a:solidFill>
                  <a:srgbClr val="004386"/>
                </a:solidFill>
                <a:latin typeface="Palladius"/>
              </a:rPr>
              <a:t>Eligibility for Professional Liability Insurance, Life Insurance, and Health Care through NRA</a:t>
            </a:r>
            <a:endParaRPr lang="en-US" dirty="0"/>
          </a:p>
        </p:txBody>
      </p:sp>
      <p:sp>
        <p:nvSpPr>
          <p:cNvPr id="2" name="Title 1">
            <a:extLst>
              <a:ext uri="{FF2B5EF4-FFF2-40B4-BE49-F238E27FC236}">
                <a16:creationId xmlns:a16="http://schemas.microsoft.com/office/drawing/2014/main" id="{5C78B6C4-DFDC-4459-8FCA-B07D65FE3A42}"/>
              </a:ext>
            </a:extLst>
          </p:cNvPr>
          <p:cNvSpPr>
            <a:spLocks noGrp="1"/>
          </p:cNvSpPr>
          <p:nvPr>
            <p:ph type="title"/>
          </p:nvPr>
        </p:nvSpPr>
        <p:spPr>
          <a:xfrm>
            <a:off x="684211" y="345232"/>
            <a:ext cx="8963642" cy="559837"/>
          </a:xfrm>
        </p:spPr>
        <p:txBody>
          <a:bodyPr>
            <a:normAutofit fontScale="90000"/>
          </a:bodyPr>
          <a:lstStyle/>
          <a:p>
            <a:pPr algn="ctr"/>
            <a:r>
              <a:rPr lang="en-US" altLang="en-US" sz="4000" b="1" i="1" kern="0" cap="none" dirty="0">
                <a:ln>
                  <a:noFill/>
                </a:ln>
                <a:solidFill>
                  <a:srgbClr val="004386"/>
                </a:solidFill>
                <a:latin typeface="Palladius"/>
              </a:rPr>
              <a:t>More Benefits of PRA Membership</a:t>
            </a:r>
            <a:endParaRPr lang="en-US" b="1" i="1" dirty="0">
              <a:solidFill>
                <a:srgbClr val="004386"/>
              </a:solidFill>
              <a:latin typeface="Palladius"/>
            </a:endParaRPr>
          </a:p>
        </p:txBody>
      </p:sp>
    </p:spTree>
    <p:extLst>
      <p:ext uri="{BB962C8B-B14F-4D97-AF65-F5344CB8AC3E}">
        <p14:creationId xmlns:p14="http://schemas.microsoft.com/office/powerpoint/2010/main" val="195532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r. Ralph Pacinelli presenting his &quot;Leadership&quot; Award to former PRA President Carl Marshall" title="Picture">
            <a:extLst>
              <a:ext uri="{FF2B5EF4-FFF2-40B4-BE49-F238E27FC236}">
                <a16:creationId xmlns:a16="http://schemas.microsoft.com/office/drawing/2014/main" id="{AA0EA0FE-B0EB-40E0-92A1-FCC56E99C99F}"/>
              </a:ext>
            </a:extLst>
          </p:cNvPr>
          <p:cNvPicPr>
            <a:picLocks noChangeAspect="1"/>
          </p:cNvPicPr>
          <p:nvPr/>
        </p:nvPicPr>
        <p:blipFill>
          <a:blip r:embed="rId2"/>
          <a:stretch>
            <a:fillRect/>
          </a:stretch>
        </p:blipFill>
        <p:spPr>
          <a:xfrm>
            <a:off x="9890620" y="1282208"/>
            <a:ext cx="1711354" cy="1195754"/>
          </a:xfrm>
          <a:prstGeom prst="rect">
            <a:avLst/>
          </a:prstGeom>
        </p:spPr>
      </p:pic>
      <p:pic>
        <p:nvPicPr>
          <p:cNvPr id="7" name="Picture 6" descr="Former PRA/NRA President Ray Feroz presenting award to former NRA Legislative Director Paricia Leahy witnessed by Ralph Roach" title="Picture">
            <a:extLst>
              <a:ext uri="{FF2B5EF4-FFF2-40B4-BE49-F238E27FC236}">
                <a16:creationId xmlns:a16="http://schemas.microsoft.com/office/drawing/2014/main" id="{C5DC5D0A-CA7F-4843-8410-AD4501C180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27702" y="4703822"/>
            <a:ext cx="1602298" cy="1124864"/>
          </a:xfrm>
          <a:prstGeom prst="rect">
            <a:avLst/>
          </a:prstGeom>
        </p:spPr>
      </p:pic>
      <p:pic>
        <p:nvPicPr>
          <p:cNvPr id="5" name="Picture 4" descr="Celie Jacobs and Charles Eby" title="Picture">
            <a:extLst>
              <a:ext uri="{FF2B5EF4-FFF2-40B4-BE49-F238E27FC236}">
                <a16:creationId xmlns:a16="http://schemas.microsoft.com/office/drawing/2014/main" id="{9C111055-B2CC-4787-8701-715F57F9D6E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6739" r="6322" b="13211"/>
          <a:stretch/>
        </p:blipFill>
        <p:spPr>
          <a:xfrm>
            <a:off x="9585550" y="2477962"/>
            <a:ext cx="1445973" cy="1657810"/>
          </a:xfrm>
          <a:prstGeom prst="rect">
            <a:avLst/>
          </a:prstGeom>
        </p:spPr>
      </p:pic>
      <p:pic>
        <p:nvPicPr>
          <p:cNvPr id="6" name="Content Placeholder 4" descr="PRA former President LaKeysha McLaurin, 2019 PRA President Tracie Maille and upcoming 2020 PRA President Jennifer Raddick " title="Picture">
            <a:extLst>
              <a:ext uri="{FF2B5EF4-FFF2-40B4-BE49-F238E27FC236}">
                <a16:creationId xmlns:a16="http://schemas.microsoft.com/office/drawing/2014/main" id="{786032A5-087F-4546-8A41-8481C9154DC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190488" y="3552259"/>
            <a:ext cx="1176595" cy="1151563"/>
          </a:xfrm>
          <a:prstGeom prst="rect">
            <a:avLst/>
          </a:prstGeom>
        </p:spPr>
      </p:pic>
      <p:sp>
        <p:nvSpPr>
          <p:cNvPr id="3" name="Content Placeholder 2">
            <a:extLst>
              <a:ext uri="{FF2B5EF4-FFF2-40B4-BE49-F238E27FC236}">
                <a16:creationId xmlns:a16="http://schemas.microsoft.com/office/drawing/2014/main" id="{CEF62E6D-092B-4E18-95E6-D91DB246CD67}"/>
              </a:ext>
            </a:extLst>
          </p:cNvPr>
          <p:cNvSpPr>
            <a:spLocks noGrp="1"/>
          </p:cNvSpPr>
          <p:nvPr>
            <p:ph idx="1"/>
          </p:nvPr>
        </p:nvSpPr>
        <p:spPr>
          <a:xfrm>
            <a:off x="677334" y="1098959"/>
            <a:ext cx="8757214" cy="5545122"/>
          </a:xfrm>
        </p:spPr>
        <p:txBody>
          <a:bodyPr>
            <a:normAutofit lnSpcReduction="10000"/>
          </a:bodyPr>
          <a:lstStyle/>
          <a:p>
            <a:pPr marL="0" indent="0" algn="just">
              <a:buNone/>
            </a:pPr>
            <a:r>
              <a:rPr lang="en-US" sz="2400" dirty="0">
                <a:solidFill>
                  <a:srgbClr val="004386"/>
                </a:solidFill>
                <a:latin typeface="Palladius"/>
              </a:rPr>
              <a:t>The PRA strives to advance professional best practices of rehabilitation to its membership, allied professionals, and the community at large.   PRA advocates for public policy to support full inclusion of people with disabilities and fosters the recruitment, professional growth, and retention of qualified, competent, dedicated rehabilitation personnel.  </a:t>
            </a:r>
          </a:p>
          <a:p>
            <a:pPr marL="0" indent="0" algn="just">
              <a:buNone/>
            </a:pPr>
            <a:r>
              <a:rPr lang="en-US" sz="2400" dirty="0">
                <a:solidFill>
                  <a:srgbClr val="004386"/>
                </a:solidFill>
                <a:latin typeface="Palladius"/>
              </a:rPr>
              <a:t>These goals are achieved through educational events such as PRA’s annual Professional Development Institute, our website, social media blasts, and networking with state and federal legislators, the business community, and public/private sector rehabilitation organizations.  </a:t>
            </a:r>
          </a:p>
          <a:p>
            <a:pPr marL="0" indent="0" algn="just">
              <a:buNone/>
            </a:pPr>
            <a:r>
              <a:rPr lang="en-US" sz="2400" dirty="0">
                <a:solidFill>
                  <a:srgbClr val="004386"/>
                </a:solidFill>
                <a:latin typeface="Palladius"/>
              </a:rPr>
              <a:t>Targeted strategies are highlighted by legislative updates and the Dr. Ralph N. Pacinelli Policy Forum.  PRA’s award program formally recognizes rehabilitation professionals exemplifying extraordinary leadership in counseling, administration, education, employment, and advocacy.</a:t>
            </a:r>
            <a:endParaRPr lang="en-US" dirty="0"/>
          </a:p>
        </p:txBody>
      </p:sp>
      <p:sp>
        <p:nvSpPr>
          <p:cNvPr id="2" name="Title 1">
            <a:extLst>
              <a:ext uri="{FF2B5EF4-FFF2-40B4-BE49-F238E27FC236}">
                <a16:creationId xmlns:a16="http://schemas.microsoft.com/office/drawing/2014/main" id="{ABE8F385-BC18-44CD-9747-8EDF0021A283}"/>
              </a:ext>
            </a:extLst>
          </p:cNvPr>
          <p:cNvSpPr>
            <a:spLocks noGrp="1"/>
          </p:cNvSpPr>
          <p:nvPr>
            <p:ph type="title"/>
          </p:nvPr>
        </p:nvSpPr>
        <p:spPr>
          <a:xfrm>
            <a:off x="677334" y="360728"/>
            <a:ext cx="9028728" cy="595617"/>
          </a:xfrm>
        </p:spPr>
        <p:txBody>
          <a:bodyPr>
            <a:normAutofit fontScale="90000"/>
          </a:bodyPr>
          <a:lstStyle/>
          <a:p>
            <a:pPr algn="ctr"/>
            <a:r>
              <a:rPr lang="en-US" b="1" i="1" dirty="0">
                <a:solidFill>
                  <a:srgbClr val="004386"/>
                </a:solidFill>
                <a:latin typeface="Palladius"/>
              </a:rPr>
              <a:t>Leadership Development</a:t>
            </a:r>
            <a:endParaRPr lang="en-US" dirty="0"/>
          </a:p>
        </p:txBody>
      </p:sp>
    </p:spTree>
    <p:extLst>
      <p:ext uri="{BB962C8B-B14F-4D97-AF65-F5344CB8AC3E}">
        <p14:creationId xmlns:p14="http://schemas.microsoft.com/office/powerpoint/2010/main" val="352852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DI audience group" title="Picture">
            <a:extLst>
              <a:ext uri="{FF2B5EF4-FFF2-40B4-BE49-F238E27FC236}">
                <a16:creationId xmlns:a16="http://schemas.microsoft.com/office/drawing/2014/main" id="{E98560C8-0880-4E25-8F88-1F2E897C30D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748007" y="1032933"/>
            <a:ext cx="2032244" cy="920628"/>
          </a:xfrm>
          <a:prstGeom prst="rect">
            <a:avLst/>
          </a:prstGeom>
        </p:spPr>
      </p:pic>
      <p:pic>
        <p:nvPicPr>
          <p:cNvPr id="9" name="Picture 8" descr="CVS exhibitor table" title="Picture">
            <a:extLst>
              <a:ext uri="{FF2B5EF4-FFF2-40B4-BE49-F238E27FC236}">
                <a16:creationId xmlns:a16="http://schemas.microsoft.com/office/drawing/2014/main" id="{5DC07823-292A-4F5D-91F2-BBE16E10F0F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8950" y="4561196"/>
            <a:ext cx="1995331" cy="1122373"/>
          </a:xfrm>
          <a:prstGeom prst="rect">
            <a:avLst/>
          </a:prstGeom>
        </p:spPr>
      </p:pic>
      <p:pic>
        <p:nvPicPr>
          <p:cNvPr id="7" name="Picture 6" descr="Pat Leahy speaking to audience" title="Picture">
            <a:extLst>
              <a:ext uri="{FF2B5EF4-FFF2-40B4-BE49-F238E27FC236}">
                <a16:creationId xmlns:a16="http://schemas.microsoft.com/office/drawing/2014/main" id="{074F2B37-7892-4869-81A2-8710E3717D1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638950" y="1846474"/>
            <a:ext cx="1551964" cy="1127451"/>
          </a:xfrm>
          <a:prstGeom prst="rect">
            <a:avLst/>
          </a:prstGeom>
        </p:spPr>
      </p:pic>
      <p:pic>
        <p:nvPicPr>
          <p:cNvPr id="5" name="Picture 4" descr="2018 PDI Town Hall panel" title="Picture">
            <a:extLst>
              <a:ext uri="{FF2B5EF4-FFF2-40B4-BE49-F238E27FC236}">
                <a16:creationId xmlns:a16="http://schemas.microsoft.com/office/drawing/2014/main" id="{2E62C855-3D7F-46C3-A82B-E20F2095FB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82244" y="2879451"/>
            <a:ext cx="1968916" cy="1107515"/>
          </a:xfrm>
          <a:prstGeom prst="rect">
            <a:avLst/>
          </a:prstGeom>
        </p:spPr>
      </p:pic>
      <p:pic>
        <p:nvPicPr>
          <p:cNvPr id="11" name="Picture 10" descr="PRA members Judy Pena and Kathy Farr" title="Picture">
            <a:extLst>
              <a:ext uri="{FF2B5EF4-FFF2-40B4-BE49-F238E27FC236}">
                <a16:creationId xmlns:a16="http://schemas.microsoft.com/office/drawing/2014/main" id="{67478C47-C733-44A8-84D8-6926B43A046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827278" y="3854742"/>
            <a:ext cx="1284364" cy="1045401"/>
          </a:xfrm>
          <a:prstGeom prst="rect">
            <a:avLst/>
          </a:prstGeom>
        </p:spPr>
      </p:pic>
      <p:sp>
        <p:nvSpPr>
          <p:cNvPr id="3" name="Text Placeholder 2">
            <a:extLst>
              <a:ext uri="{FF2B5EF4-FFF2-40B4-BE49-F238E27FC236}">
                <a16:creationId xmlns:a16="http://schemas.microsoft.com/office/drawing/2014/main" id="{C8C56C19-3829-45CA-9BA8-E2AD086FE784}"/>
              </a:ext>
            </a:extLst>
          </p:cNvPr>
          <p:cNvSpPr>
            <a:spLocks noGrp="1"/>
          </p:cNvSpPr>
          <p:nvPr>
            <p:ph type="body" idx="1"/>
          </p:nvPr>
        </p:nvSpPr>
        <p:spPr>
          <a:xfrm>
            <a:off x="684213" y="1182848"/>
            <a:ext cx="9063794" cy="5343788"/>
          </a:xfrm>
        </p:spPr>
        <p:txBody>
          <a:bodyPr>
            <a:normAutofit lnSpcReduction="10000"/>
          </a:bodyPr>
          <a:lstStyle/>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PRA’s premiere educational and networking event </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National, state and local experts addressing cutting edge rehabilitation issues and employment strategies</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Leadership development - Dr. Ralph Pacinelli Leadership Forum</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Town Meeting</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Legislative action updates</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Networking with public and private sector colleagues</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Recognition of outstanding rehabilitation professionals  and students</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Student poster presentations and mentoring</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Vendor and agency exhibitors</a:t>
            </a:r>
            <a:endParaRPr lang="en-US" dirty="0"/>
          </a:p>
        </p:txBody>
      </p:sp>
      <p:sp>
        <p:nvSpPr>
          <p:cNvPr id="2" name="Title 1">
            <a:extLst>
              <a:ext uri="{FF2B5EF4-FFF2-40B4-BE49-F238E27FC236}">
                <a16:creationId xmlns:a16="http://schemas.microsoft.com/office/drawing/2014/main" id="{D422B8C8-8944-49CA-A268-F454569DAA44}"/>
              </a:ext>
            </a:extLst>
          </p:cNvPr>
          <p:cNvSpPr>
            <a:spLocks noGrp="1"/>
          </p:cNvSpPr>
          <p:nvPr>
            <p:ph type="title"/>
          </p:nvPr>
        </p:nvSpPr>
        <p:spPr>
          <a:xfrm>
            <a:off x="684211" y="302004"/>
            <a:ext cx="8954739" cy="511728"/>
          </a:xfrm>
        </p:spPr>
        <p:txBody>
          <a:bodyPr>
            <a:noAutofit/>
          </a:bodyPr>
          <a:lstStyle/>
          <a:p>
            <a:pPr algn="ctr"/>
            <a:r>
              <a:rPr lang="en-US" altLang="en-US" sz="3600" b="1" i="1" kern="0" cap="none" dirty="0">
                <a:ln>
                  <a:noFill/>
                </a:ln>
                <a:solidFill>
                  <a:srgbClr val="004386"/>
                </a:solidFill>
                <a:latin typeface="Palladius"/>
              </a:rPr>
              <a:t>PRA Professional Development Institute</a:t>
            </a:r>
            <a:endParaRPr lang="en-US" sz="3600" i="1" dirty="0">
              <a:solidFill>
                <a:srgbClr val="004386"/>
              </a:solidFill>
              <a:latin typeface="Palladius"/>
            </a:endParaRPr>
          </a:p>
        </p:txBody>
      </p:sp>
    </p:spTree>
    <p:extLst>
      <p:ext uri="{BB962C8B-B14F-4D97-AF65-F5344CB8AC3E}">
        <p14:creationId xmlns:p14="http://schemas.microsoft.com/office/powerpoint/2010/main" val="378197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niversity of Pittsburgh Logo" title="Picture">
            <a:extLst>
              <a:ext uri="{FF2B5EF4-FFF2-40B4-BE49-F238E27FC236}">
                <a16:creationId xmlns:a16="http://schemas.microsoft.com/office/drawing/2014/main" id="{ABFF92E6-8784-4D6E-B930-F8763ABBA653}"/>
              </a:ext>
            </a:extLst>
          </p:cNvPr>
          <p:cNvPicPr>
            <a:picLocks noChangeAspect="1"/>
          </p:cNvPicPr>
          <p:nvPr/>
        </p:nvPicPr>
        <p:blipFill>
          <a:blip r:embed="rId2"/>
          <a:stretch>
            <a:fillRect/>
          </a:stretch>
        </p:blipFill>
        <p:spPr>
          <a:xfrm>
            <a:off x="3599324" y="6199887"/>
            <a:ext cx="3800935" cy="597135"/>
          </a:xfrm>
          <a:prstGeom prst="rect">
            <a:avLst/>
          </a:prstGeom>
        </p:spPr>
      </p:pic>
      <p:pic>
        <p:nvPicPr>
          <p:cNvPr id="13" name="Picture 12" descr="University of Scranton Logo" title="Picture">
            <a:extLst>
              <a:ext uri="{FF2B5EF4-FFF2-40B4-BE49-F238E27FC236}">
                <a16:creationId xmlns:a16="http://schemas.microsoft.com/office/drawing/2014/main" id="{62099097-0560-4B09-9860-141913AC13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29373" y="5073976"/>
            <a:ext cx="541773" cy="723682"/>
          </a:xfrm>
          <a:prstGeom prst="rect">
            <a:avLst/>
          </a:prstGeom>
        </p:spPr>
      </p:pic>
      <p:pic>
        <p:nvPicPr>
          <p:cNvPr id="8" name="Content Placeholder 7" descr="PSU Logo" title="Picture">
            <a:extLst>
              <a:ext uri="{FF2B5EF4-FFF2-40B4-BE49-F238E27FC236}">
                <a16:creationId xmlns:a16="http://schemas.microsoft.com/office/drawing/2014/main" id="{436981FC-2E77-4037-A210-B0CC8D1C2080}"/>
              </a:ext>
            </a:extLst>
          </p:cNvPr>
          <p:cNvPicPr>
            <a:picLocks noGrp="1" noChangeAspect="1"/>
          </p:cNvPicPr>
          <p:nvPr>
            <p:ph sz="half" idx="2"/>
          </p:nvPr>
        </p:nvPicPr>
        <p:blipFill>
          <a:blip r:embed="rId4" cstate="print">
            <a:extLst>
              <a:ext uri="{28A0092B-C50C-407E-A947-70E740481C1C}">
                <a14:useLocalDpi xmlns:a14="http://schemas.microsoft.com/office/drawing/2010/main"/>
              </a:ext>
            </a:extLst>
          </a:blip>
          <a:stretch>
            <a:fillRect/>
          </a:stretch>
        </p:blipFill>
        <p:spPr>
          <a:xfrm>
            <a:off x="1876688" y="5435817"/>
            <a:ext cx="2632362" cy="1218015"/>
          </a:xfrm>
        </p:spPr>
      </p:pic>
      <p:pic>
        <p:nvPicPr>
          <p:cNvPr id="19" name="Picture 18" descr="GWU Logo" title="Picture">
            <a:extLst>
              <a:ext uri="{FF2B5EF4-FFF2-40B4-BE49-F238E27FC236}">
                <a16:creationId xmlns:a16="http://schemas.microsoft.com/office/drawing/2014/main" id="{08265D2E-55D4-49EA-8BF8-00AC084C21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04895" y="3726486"/>
            <a:ext cx="652731" cy="652731"/>
          </a:xfrm>
          <a:prstGeom prst="rect">
            <a:avLst/>
          </a:prstGeom>
        </p:spPr>
      </p:pic>
      <p:pic>
        <p:nvPicPr>
          <p:cNvPr id="15" name="Picture 14" descr="Clarion University Logo" title="Picture">
            <a:extLst>
              <a:ext uri="{FF2B5EF4-FFF2-40B4-BE49-F238E27FC236}">
                <a16:creationId xmlns:a16="http://schemas.microsoft.com/office/drawing/2014/main" id="{9D548E36-7D4C-42C6-B067-07D25E969CC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66295" y="4361158"/>
            <a:ext cx="620786" cy="620786"/>
          </a:xfrm>
          <a:prstGeom prst="rect">
            <a:avLst/>
          </a:prstGeom>
        </p:spPr>
      </p:pic>
      <p:pic>
        <p:nvPicPr>
          <p:cNvPr id="4" name="Picture 3" descr="group photo of University of Scranton students, graduates and faculty" title="Picture">
            <a:extLst>
              <a:ext uri="{FF2B5EF4-FFF2-40B4-BE49-F238E27FC236}">
                <a16:creationId xmlns:a16="http://schemas.microsoft.com/office/drawing/2014/main" id="{9A47E619-1E8C-461A-8F8A-5760B3A4BF9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525935" y="4433864"/>
            <a:ext cx="1893191" cy="1259447"/>
          </a:xfrm>
          <a:prstGeom prst="rect">
            <a:avLst/>
          </a:prstGeom>
        </p:spPr>
      </p:pic>
      <p:pic>
        <p:nvPicPr>
          <p:cNvPr id="10" name="Picture 9" descr="Former PRA President Roger Barton for whom PRA's Student Scholarship Fund was named " title="Picture">
            <a:extLst>
              <a:ext uri="{FF2B5EF4-FFF2-40B4-BE49-F238E27FC236}">
                <a16:creationId xmlns:a16="http://schemas.microsoft.com/office/drawing/2014/main" id="{ED5E07D1-A688-4CB1-BEE5-DA676A9FF04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627928" y="3190856"/>
            <a:ext cx="1157682" cy="1415428"/>
          </a:xfrm>
          <a:prstGeom prst="rect">
            <a:avLst/>
          </a:prstGeom>
        </p:spPr>
      </p:pic>
      <p:pic>
        <p:nvPicPr>
          <p:cNvPr id="12" name="Picture 11" descr="Sierra Group vendor table display" title="Picture">
            <a:extLst>
              <a:ext uri="{FF2B5EF4-FFF2-40B4-BE49-F238E27FC236}">
                <a16:creationId xmlns:a16="http://schemas.microsoft.com/office/drawing/2014/main" id="{FF097D0A-F384-42FE-882D-8C6D9BAD391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464557" y="1607836"/>
            <a:ext cx="1102899" cy="1686187"/>
          </a:xfrm>
          <a:prstGeom prst="rect">
            <a:avLst/>
          </a:prstGeom>
        </p:spPr>
      </p:pic>
      <p:pic>
        <p:nvPicPr>
          <p:cNvPr id="17" name="Picture 16" descr="Carl Marshall mentoring Tess Campbell, George Washington University student and 2018 PRA Master Student Award recepient" title="Picture">
            <a:extLst>
              <a:ext uri="{FF2B5EF4-FFF2-40B4-BE49-F238E27FC236}">
                <a16:creationId xmlns:a16="http://schemas.microsoft.com/office/drawing/2014/main" id="{236A94EF-3876-40EE-AA6D-67793D664B5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364511" y="2081769"/>
            <a:ext cx="1145741" cy="1799482"/>
          </a:xfrm>
          <a:prstGeom prst="rect">
            <a:avLst/>
          </a:prstGeom>
        </p:spPr>
      </p:pic>
      <p:sp>
        <p:nvSpPr>
          <p:cNvPr id="9" name="Content Placeholder 8">
            <a:extLst>
              <a:ext uri="{FF2B5EF4-FFF2-40B4-BE49-F238E27FC236}">
                <a16:creationId xmlns:a16="http://schemas.microsoft.com/office/drawing/2014/main" id="{70B5CCCE-6291-49D1-AF7F-F41F9677B2D8}"/>
              </a:ext>
            </a:extLst>
          </p:cNvPr>
          <p:cNvSpPr>
            <a:spLocks noGrp="1"/>
          </p:cNvSpPr>
          <p:nvPr>
            <p:ph sz="half" idx="1"/>
          </p:nvPr>
        </p:nvSpPr>
        <p:spPr>
          <a:xfrm>
            <a:off x="677333" y="931178"/>
            <a:ext cx="9741793" cy="5675841"/>
          </a:xfrm>
        </p:spPr>
        <p:txBody>
          <a:bodyPr>
            <a:normAutofit/>
          </a:bodyPr>
          <a:lstStyle/>
          <a:p>
            <a:pPr marL="0" indent="0">
              <a:buNone/>
            </a:pPr>
            <a:r>
              <a:rPr lang="en-US" sz="2400" b="1" dirty="0">
                <a:solidFill>
                  <a:srgbClr val="004386"/>
                </a:solidFill>
              </a:rPr>
              <a:t>				</a:t>
            </a:r>
            <a:r>
              <a:rPr lang="en-US" sz="2400" b="1" i="1" dirty="0">
                <a:solidFill>
                  <a:srgbClr val="004386"/>
                </a:solidFill>
              </a:rPr>
              <a:t>Student Posters and Presentations</a:t>
            </a:r>
          </a:p>
          <a:p>
            <a:pPr marL="0" indent="0">
              <a:buNone/>
            </a:pPr>
            <a:r>
              <a:rPr lang="en-US" sz="2400" b="1" i="1" dirty="0">
                <a:solidFill>
                  <a:srgbClr val="004386"/>
                </a:solidFill>
              </a:rPr>
              <a:t>							  Mentoring</a:t>
            </a:r>
          </a:p>
          <a:p>
            <a:pPr marL="0" indent="0">
              <a:buNone/>
            </a:pPr>
            <a:r>
              <a:rPr lang="en-US" sz="2400" b="1" i="1" dirty="0">
                <a:solidFill>
                  <a:srgbClr val="004386"/>
                </a:solidFill>
              </a:rPr>
              <a:t>					Leadership Development</a:t>
            </a:r>
            <a:r>
              <a:rPr lang="en-US" sz="2400" i="1" dirty="0">
                <a:solidFill>
                  <a:srgbClr val="FF9900"/>
                </a:solidFill>
              </a:rPr>
              <a:t>	</a:t>
            </a:r>
          </a:p>
          <a:p>
            <a:pPr marL="0" indent="0">
              <a:buNone/>
            </a:pPr>
            <a:r>
              <a:rPr lang="en-US" sz="2400" b="1" i="1" dirty="0">
                <a:solidFill>
                  <a:srgbClr val="FF9900"/>
                </a:solidFill>
              </a:rPr>
              <a:t>						</a:t>
            </a:r>
            <a:r>
              <a:rPr lang="en-US" sz="2400" b="1" i="1" dirty="0">
                <a:solidFill>
                  <a:srgbClr val="004386"/>
                </a:solidFill>
              </a:rPr>
              <a:t>Award Recognition</a:t>
            </a:r>
          </a:p>
          <a:p>
            <a:pPr marL="0" indent="0">
              <a:buNone/>
            </a:pPr>
            <a:r>
              <a:rPr lang="en-US" sz="2400" b="1" i="1" dirty="0">
                <a:solidFill>
                  <a:srgbClr val="004386"/>
                </a:solidFill>
              </a:rPr>
              <a:t>				    Roger Barton Scholarships</a:t>
            </a:r>
            <a:endParaRPr lang="en-US" sz="2400" i="1" dirty="0">
              <a:solidFill>
                <a:srgbClr val="FF9900"/>
              </a:solidFill>
            </a:endParaRPr>
          </a:p>
          <a:p>
            <a:pPr marL="0" indent="0">
              <a:buNone/>
            </a:pPr>
            <a:endParaRPr lang="en-US" sz="2400" dirty="0">
              <a:solidFill>
                <a:srgbClr val="FF9900"/>
              </a:solidFill>
            </a:endParaRPr>
          </a:p>
          <a:p>
            <a:pPr marL="0" indent="0">
              <a:buNone/>
            </a:pPr>
            <a:r>
              <a:rPr lang="en-US" sz="2400" dirty="0">
                <a:solidFill>
                  <a:srgbClr val="FF9900"/>
                </a:solidFill>
              </a:rPr>
              <a:t>Clarion University </a:t>
            </a:r>
          </a:p>
          <a:p>
            <a:pPr marL="0" indent="0">
              <a:buNone/>
            </a:pPr>
            <a:r>
              <a:rPr lang="en-US" sz="2400" dirty="0">
                <a:solidFill>
                  <a:srgbClr val="FF9900"/>
                </a:solidFill>
              </a:rPr>
              <a:t>		  				</a:t>
            </a:r>
            <a:r>
              <a:rPr lang="en-US" sz="2400" dirty="0">
                <a:solidFill>
                  <a:srgbClr val="CC9900"/>
                </a:solidFill>
              </a:rPr>
              <a:t>George Washington University</a:t>
            </a:r>
          </a:p>
          <a:p>
            <a:pPr marL="0" indent="0">
              <a:buNone/>
            </a:pPr>
            <a:endParaRPr lang="en-US" sz="2200" dirty="0">
              <a:solidFill>
                <a:srgbClr val="004386"/>
              </a:solidFill>
            </a:endParaRPr>
          </a:p>
          <a:p>
            <a:pPr marL="0" indent="0">
              <a:buNone/>
            </a:pPr>
            <a:r>
              <a:rPr lang="en-US" sz="2200" dirty="0">
                <a:solidFill>
                  <a:srgbClr val="004386"/>
                </a:solidFill>
              </a:rPr>
              <a:t>Pennsylvania State University</a:t>
            </a:r>
            <a:endParaRPr lang="en-US" sz="2200" dirty="0">
              <a:solidFill>
                <a:srgbClr val="FF9900"/>
              </a:solidFill>
            </a:endParaRPr>
          </a:p>
          <a:p>
            <a:pPr marL="0" indent="0">
              <a:buNone/>
            </a:pPr>
            <a:r>
              <a:rPr lang="en-US" sz="2400" dirty="0">
                <a:solidFill>
                  <a:srgbClr val="CC9900"/>
                </a:solidFill>
              </a:rPr>
              <a:t>					</a:t>
            </a:r>
            <a:r>
              <a:rPr lang="en-US" sz="2400" dirty="0">
                <a:solidFill>
                  <a:srgbClr val="6600FF"/>
                </a:solidFill>
              </a:rPr>
              <a:t>						University of Scranton</a:t>
            </a:r>
          </a:p>
        </p:txBody>
      </p:sp>
      <p:sp>
        <p:nvSpPr>
          <p:cNvPr id="2" name="Title 1">
            <a:extLst>
              <a:ext uri="{FF2B5EF4-FFF2-40B4-BE49-F238E27FC236}">
                <a16:creationId xmlns:a16="http://schemas.microsoft.com/office/drawing/2014/main" id="{E07144BF-C701-4E4F-9090-857D2B66E444}"/>
              </a:ext>
            </a:extLst>
          </p:cNvPr>
          <p:cNvSpPr>
            <a:spLocks noGrp="1"/>
          </p:cNvSpPr>
          <p:nvPr>
            <p:ph type="title"/>
          </p:nvPr>
        </p:nvSpPr>
        <p:spPr>
          <a:xfrm>
            <a:off x="677333" y="343950"/>
            <a:ext cx="8978395" cy="1870744"/>
          </a:xfrm>
        </p:spPr>
        <p:txBody>
          <a:bodyPr>
            <a:normAutofit/>
          </a:bodyPr>
          <a:lstStyle/>
          <a:p>
            <a:pPr algn="ctr"/>
            <a:r>
              <a:rPr lang="en-US" b="1" i="1" dirty="0">
                <a:solidFill>
                  <a:srgbClr val="004386"/>
                </a:solidFill>
              </a:rPr>
              <a:t>Student Mentoring and Recognition </a:t>
            </a:r>
            <a:br>
              <a:rPr lang="en-US" sz="2000" b="1" i="1" dirty="0">
                <a:solidFill>
                  <a:srgbClr val="004386"/>
                </a:solidFill>
              </a:rPr>
            </a:br>
            <a:endParaRPr lang="en-US" sz="2700" b="1" dirty="0">
              <a:solidFill>
                <a:srgbClr val="004386"/>
              </a:solidFill>
            </a:endParaRPr>
          </a:p>
        </p:txBody>
      </p:sp>
    </p:spTree>
    <p:extLst>
      <p:ext uri="{BB962C8B-B14F-4D97-AF65-F5344CB8AC3E}">
        <p14:creationId xmlns:p14="http://schemas.microsoft.com/office/powerpoint/2010/main" val="425054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ormer PRA Presidents Lori Bruch and Sue Soderberg" title="Picture">
            <a:extLst>
              <a:ext uri="{FF2B5EF4-FFF2-40B4-BE49-F238E27FC236}">
                <a16:creationId xmlns:a16="http://schemas.microsoft.com/office/drawing/2014/main" id="{3CF7CABF-4AA4-42A0-9330-1EC1D2D3066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464824" y="872454"/>
            <a:ext cx="1305167" cy="1135988"/>
          </a:xfrm>
          <a:prstGeom prst="rect">
            <a:avLst/>
          </a:prstGeom>
        </p:spPr>
      </p:pic>
      <p:pic>
        <p:nvPicPr>
          <p:cNvPr id="10" name="Picture 9" descr="Former PRA Presidents LaKeysha McLaurin and Rick Walters" title="Picture">
            <a:extLst>
              <a:ext uri="{FF2B5EF4-FFF2-40B4-BE49-F238E27FC236}">
                <a16:creationId xmlns:a16="http://schemas.microsoft.com/office/drawing/2014/main" id="{EA641419-6633-4F80-BE76-D6CE68E493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46311" y="4815281"/>
            <a:ext cx="1291058" cy="1368096"/>
          </a:xfrm>
          <a:prstGeom prst="rect">
            <a:avLst/>
          </a:prstGeom>
        </p:spPr>
      </p:pic>
      <p:pic>
        <p:nvPicPr>
          <p:cNvPr id="8" name="Picture 7" descr="Tracy Maille, Rebecca Dalgin with student awardees" title="Picture">
            <a:extLst>
              <a:ext uri="{FF2B5EF4-FFF2-40B4-BE49-F238E27FC236}">
                <a16:creationId xmlns:a16="http://schemas.microsoft.com/office/drawing/2014/main" id="{65C9F7EA-1CDA-425B-9B4B-8D967F3BFBE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713875" y="4274658"/>
            <a:ext cx="1812393" cy="1262075"/>
          </a:xfrm>
          <a:prstGeom prst="rect">
            <a:avLst/>
          </a:prstGeom>
        </p:spPr>
      </p:pic>
      <p:pic>
        <p:nvPicPr>
          <p:cNvPr id="7" name="Picture 6" descr="Ralph Roach presenting a 2018 award to Eddie Agnostino" title="Picture">
            <a:extLst>
              <a:ext uri="{FF2B5EF4-FFF2-40B4-BE49-F238E27FC236}">
                <a16:creationId xmlns:a16="http://schemas.microsoft.com/office/drawing/2014/main" id="{9AEF023A-7D0A-48E8-8D48-B147406B49A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490382" y="2944535"/>
            <a:ext cx="1542104" cy="1330123"/>
          </a:xfrm>
          <a:prstGeom prst="rect">
            <a:avLst/>
          </a:prstGeom>
        </p:spPr>
      </p:pic>
      <p:pic>
        <p:nvPicPr>
          <p:cNvPr id="5" name="Picture 4" descr="Ray Feroz, Pat Leahy and Ralph Roach" title="Picture">
            <a:extLst>
              <a:ext uri="{FF2B5EF4-FFF2-40B4-BE49-F238E27FC236}">
                <a16:creationId xmlns:a16="http://schemas.microsoft.com/office/drawing/2014/main" id="{7869ABE9-6584-4832-9E97-851AE5E66CC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08708" y="1874415"/>
            <a:ext cx="1943308" cy="1187487"/>
          </a:xfrm>
          <a:prstGeom prst="rect">
            <a:avLst/>
          </a:prstGeom>
        </p:spPr>
      </p:pic>
      <p:sp>
        <p:nvSpPr>
          <p:cNvPr id="3" name="Content Placeholder 2">
            <a:extLst>
              <a:ext uri="{FF2B5EF4-FFF2-40B4-BE49-F238E27FC236}">
                <a16:creationId xmlns:a16="http://schemas.microsoft.com/office/drawing/2014/main" id="{558B285D-7D29-42F7-AE00-70B17F126E36}"/>
              </a:ext>
            </a:extLst>
          </p:cNvPr>
          <p:cNvSpPr>
            <a:spLocks noGrp="1"/>
          </p:cNvSpPr>
          <p:nvPr>
            <p:ph idx="1"/>
          </p:nvPr>
        </p:nvSpPr>
        <p:spPr>
          <a:xfrm>
            <a:off x="677335" y="939568"/>
            <a:ext cx="9036540" cy="6030560"/>
          </a:xfrm>
        </p:spPr>
        <p:txBody>
          <a:bodyPr>
            <a:normAutofit fontScale="70000" lnSpcReduction="20000"/>
          </a:bodyPr>
          <a:lstStyle/>
          <a:p>
            <a:pPr>
              <a:buFont typeface="Arial" panose="020B0604020202020204" pitchFamily="34" charset="0"/>
              <a:buChar char="•"/>
            </a:pPr>
            <a:r>
              <a:rPr lang="en-US" sz="3100" dirty="0">
                <a:solidFill>
                  <a:srgbClr val="004386"/>
                </a:solidFill>
                <a:latin typeface="Palladius"/>
              </a:rPr>
              <a:t>Kenneth W. Hylbert Award </a:t>
            </a:r>
          </a:p>
          <a:p>
            <a:pPr>
              <a:buFont typeface="Arial" panose="020B0604020202020204" pitchFamily="34" charset="0"/>
              <a:buChar char="•"/>
            </a:pPr>
            <a:r>
              <a:rPr lang="en-US" sz="3100" dirty="0">
                <a:solidFill>
                  <a:srgbClr val="004386"/>
                </a:solidFill>
                <a:latin typeface="Palladius"/>
              </a:rPr>
              <a:t>PRA Distinguished Service Award – (Affirmative Action) </a:t>
            </a:r>
          </a:p>
          <a:p>
            <a:pPr>
              <a:buFont typeface="Arial" panose="020B0604020202020204" pitchFamily="34" charset="0"/>
              <a:buChar char="•"/>
            </a:pPr>
            <a:r>
              <a:rPr lang="en-US" sz="3100" dirty="0">
                <a:solidFill>
                  <a:srgbClr val="004386"/>
                </a:solidFill>
                <a:latin typeface="Palladius"/>
              </a:rPr>
              <a:t> Charles L. Eby Awards </a:t>
            </a:r>
          </a:p>
          <a:p>
            <a:pPr lvl="1">
              <a:buFont typeface="Arial" panose="020B0604020202020204" pitchFamily="34" charset="0"/>
              <a:buChar char="•"/>
            </a:pPr>
            <a:r>
              <a:rPr lang="en-US" sz="3100" dirty="0">
                <a:solidFill>
                  <a:srgbClr val="004386"/>
                </a:solidFill>
                <a:latin typeface="Palladius"/>
              </a:rPr>
              <a:t>Charles L. Eby Administration Award </a:t>
            </a:r>
          </a:p>
          <a:p>
            <a:pPr lvl="1">
              <a:buFont typeface="Arial" panose="020B0604020202020204" pitchFamily="34" charset="0"/>
              <a:buChar char="•"/>
            </a:pPr>
            <a:r>
              <a:rPr lang="en-US" sz="3100" dirty="0">
                <a:solidFill>
                  <a:srgbClr val="004386"/>
                </a:solidFill>
                <a:latin typeface="Palladius"/>
              </a:rPr>
              <a:t>Charles L. Eby Counseling Award for </a:t>
            </a:r>
            <a:r>
              <a:rPr lang="en-US" sz="3100" i="1" dirty="0">
                <a:solidFill>
                  <a:srgbClr val="004386"/>
                </a:solidFill>
                <a:latin typeface="Palladius"/>
              </a:rPr>
              <a:t>Independence</a:t>
            </a:r>
            <a:r>
              <a:rPr lang="en-US" sz="3100" dirty="0">
                <a:solidFill>
                  <a:srgbClr val="004386"/>
                </a:solidFill>
                <a:latin typeface="Palladius"/>
              </a:rPr>
              <a:t> </a:t>
            </a:r>
          </a:p>
          <a:p>
            <a:pPr lvl="1">
              <a:buFont typeface="Arial" panose="020B0604020202020204" pitchFamily="34" charset="0"/>
              <a:buChar char="•"/>
            </a:pPr>
            <a:r>
              <a:rPr lang="en-US" sz="3100" dirty="0">
                <a:solidFill>
                  <a:srgbClr val="004386"/>
                </a:solidFill>
                <a:latin typeface="Palladius"/>
              </a:rPr>
              <a:t>Charles L. Eby Counseling Award for Placement</a:t>
            </a:r>
          </a:p>
          <a:p>
            <a:pPr>
              <a:buFont typeface="Arial" panose="020B0604020202020204" pitchFamily="34" charset="0"/>
              <a:buChar char="•"/>
            </a:pPr>
            <a:r>
              <a:rPr lang="en-US" sz="3100" dirty="0">
                <a:solidFill>
                  <a:srgbClr val="004386"/>
                </a:solidFill>
                <a:latin typeface="Palladius"/>
              </a:rPr>
              <a:t>PRA Organization Award</a:t>
            </a:r>
          </a:p>
          <a:p>
            <a:pPr>
              <a:buFont typeface="Arial" panose="020B0604020202020204" pitchFamily="34" charset="0"/>
              <a:buChar char="•"/>
            </a:pPr>
            <a:r>
              <a:rPr lang="en-US" sz="3100" dirty="0">
                <a:solidFill>
                  <a:srgbClr val="004386"/>
                </a:solidFill>
                <a:latin typeface="Palladius"/>
              </a:rPr>
              <a:t>Lloyd O. Grove Meritorious Service Award </a:t>
            </a:r>
          </a:p>
          <a:p>
            <a:pPr>
              <a:buFont typeface="Arial" panose="020B0604020202020204" pitchFamily="34" charset="0"/>
              <a:buChar char="•"/>
            </a:pPr>
            <a:r>
              <a:rPr lang="en-US" sz="3100" dirty="0">
                <a:solidFill>
                  <a:srgbClr val="004386"/>
                </a:solidFill>
                <a:latin typeface="Palladius"/>
              </a:rPr>
              <a:t>Pennsylvania Rehabilitation Association Philadelphia Founders Award</a:t>
            </a:r>
          </a:p>
          <a:p>
            <a:pPr>
              <a:buFont typeface="Arial" panose="020B0604020202020204" pitchFamily="34" charset="0"/>
              <a:buChar char="•"/>
            </a:pPr>
            <a:r>
              <a:rPr lang="en-US" sz="3100" dirty="0">
                <a:solidFill>
                  <a:srgbClr val="004386"/>
                </a:solidFill>
                <a:latin typeface="Palladius"/>
              </a:rPr>
              <a:t>Cecilia E. Jacobs Distinguished Service Award </a:t>
            </a:r>
          </a:p>
          <a:p>
            <a:pPr>
              <a:buFont typeface="Arial" panose="020B0604020202020204" pitchFamily="34" charset="0"/>
              <a:buChar char="•"/>
            </a:pPr>
            <a:r>
              <a:rPr lang="en-US" sz="3100" dirty="0">
                <a:solidFill>
                  <a:srgbClr val="004386"/>
                </a:solidFill>
                <a:latin typeface="Palladius"/>
              </a:rPr>
              <a:t>Mary E. Switzer Award </a:t>
            </a:r>
          </a:p>
          <a:p>
            <a:pPr>
              <a:buFont typeface="Arial" panose="020B0604020202020204" pitchFamily="34" charset="0"/>
              <a:buChar char="•"/>
            </a:pPr>
            <a:r>
              <a:rPr lang="en-US" sz="3100" dirty="0">
                <a:solidFill>
                  <a:srgbClr val="004386"/>
                </a:solidFill>
                <a:latin typeface="Palladius"/>
              </a:rPr>
              <a:t>Mark M. Walter Humanitarian  Award </a:t>
            </a:r>
          </a:p>
          <a:p>
            <a:pPr>
              <a:buFont typeface="Arial" panose="020B0604020202020204" pitchFamily="34" charset="0"/>
              <a:buChar char="•"/>
            </a:pPr>
            <a:r>
              <a:rPr lang="en-US" sz="3100" dirty="0">
                <a:solidFill>
                  <a:srgbClr val="004386"/>
                </a:solidFill>
                <a:latin typeface="Palladius"/>
              </a:rPr>
              <a:t>Ralph N. Pacinelli Leadership Award </a:t>
            </a:r>
          </a:p>
          <a:p>
            <a:pPr>
              <a:buFont typeface="Arial" panose="020B0604020202020204" pitchFamily="34" charset="0"/>
              <a:buChar char="•"/>
            </a:pPr>
            <a:r>
              <a:rPr lang="en-US" sz="3100" dirty="0">
                <a:solidFill>
                  <a:srgbClr val="004386"/>
                </a:solidFill>
                <a:latin typeface="Palladius"/>
              </a:rPr>
              <a:t>PRA Business Award </a:t>
            </a:r>
            <a:endParaRPr lang="en-US" dirty="0"/>
          </a:p>
        </p:txBody>
      </p:sp>
      <p:sp>
        <p:nvSpPr>
          <p:cNvPr id="2" name="Title 1">
            <a:extLst>
              <a:ext uri="{FF2B5EF4-FFF2-40B4-BE49-F238E27FC236}">
                <a16:creationId xmlns:a16="http://schemas.microsoft.com/office/drawing/2014/main" id="{7C16CDC1-EFCA-4927-B6B1-DD9A8A1A1C41}"/>
              </a:ext>
            </a:extLst>
          </p:cNvPr>
          <p:cNvSpPr>
            <a:spLocks noGrp="1"/>
          </p:cNvSpPr>
          <p:nvPr>
            <p:ph type="title"/>
          </p:nvPr>
        </p:nvSpPr>
        <p:spPr>
          <a:xfrm>
            <a:off x="677334" y="167779"/>
            <a:ext cx="8978394" cy="704675"/>
          </a:xfrm>
        </p:spPr>
        <p:txBody>
          <a:bodyPr>
            <a:normAutofit/>
          </a:bodyPr>
          <a:lstStyle/>
          <a:p>
            <a:pPr algn="ctr"/>
            <a:r>
              <a:rPr lang="en-US" b="1" i="1" dirty="0">
                <a:solidFill>
                  <a:srgbClr val="004386"/>
                </a:solidFill>
                <a:latin typeface="Palladius"/>
              </a:rPr>
              <a:t>PRA Awards</a:t>
            </a:r>
          </a:p>
        </p:txBody>
      </p:sp>
    </p:spTree>
    <p:extLst>
      <p:ext uri="{BB962C8B-B14F-4D97-AF65-F5344CB8AC3E}">
        <p14:creationId xmlns:p14="http://schemas.microsoft.com/office/powerpoint/2010/main" val="22513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Rick Walters speaking" title="Picture ">
            <a:extLst>
              <a:ext uri="{FF2B5EF4-FFF2-40B4-BE49-F238E27FC236}">
                <a16:creationId xmlns:a16="http://schemas.microsoft.com/office/drawing/2014/main" id="{2A43C1B7-8577-4421-9F18-EBA6DE572926}"/>
              </a:ext>
            </a:extLst>
          </p:cNvPr>
          <p:cNvSpPr>
            <a:spLocks noGrp="1"/>
          </p:cNvSpPr>
          <p:nvPr>
            <p:ph idx="1"/>
          </p:nvPr>
        </p:nvSpPr>
        <p:spPr>
          <a:xfrm>
            <a:off x="677333" y="1031847"/>
            <a:ext cx="10266891" cy="5009516"/>
          </a:xfrm>
        </p:spPr>
        <p:txBody>
          <a:bodyPr>
            <a:normAutofit lnSpcReduction="10000"/>
          </a:bodyPr>
          <a:lstStyle/>
          <a:p>
            <a:pPr marL="0" indent="0" algn="just">
              <a:buNone/>
            </a:pPr>
            <a:r>
              <a:rPr lang="en-US" sz="2800" dirty="0">
                <a:solidFill>
                  <a:srgbClr val="004386"/>
                </a:solidFill>
                <a:latin typeface="Palladius"/>
              </a:rPr>
              <a:t>Our knowledgeable members &amp; associates are available to share their expertise on a variety of topics pertaining to the field of rehabilitation:</a:t>
            </a:r>
          </a:p>
          <a:p>
            <a:pPr>
              <a:buFont typeface="Arial" panose="020B0604020202020204" pitchFamily="34" charset="0"/>
              <a:buChar char="•"/>
            </a:pPr>
            <a:r>
              <a:rPr lang="en-US" sz="2800" dirty="0">
                <a:solidFill>
                  <a:srgbClr val="004386"/>
                </a:solidFill>
                <a:latin typeface="Palladius"/>
              </a:rPr>
              <a:t>Professional Development</a:t>
            </a:r>
          </a:p>
          <a:p>
            <a:pPr>
              <a:buFont typeface="Arial" panose="020B0604020202020204" pitchFamily="34" charset="0"/>
              <a:buChar char="•"/>
            </a:pPr>
            <a:r>
              <a:rPr lang="en-US" sz="2800" dirty="0">
                <a:solidFill>
                  <a:srgbClr val="004386"/>
                </a:solidFill>
                <a:latin typeface="Palladius"/>
              </a:rPr>
              <a:t>Disability Issues</a:t>
            </a:r>
          </a:p>
          <a:p>
            <a:pPr>
              <a:buFont typeface="Arial" panose="020B0604020202020204" pitchFamily="34" charset="0"/>
              <a:buChar char="•"/>
            </a:pPr>
            <a:r>
              <a:rPr lang="en-US" sz="2800" dirty="0">
                <a:solidFill>
                  <a:srgbClr val="004386"/>
                </a:solidFill>
                <a:latin typeface="Palladius"/>
              </a:rPr>
              <a:t>Employment</a:t>
            </a:r>
          </a:p>
          <a:p>
            <a:pPr>
              <a:buFont typeface="Arial" panose="020B0604020202020204" pitchFamily="34" charset="0"/>
              <a:buChar char="•"/>
            </a:pPr>
            <a:r>
              <a:rPr lang="en-US" sz="2800" dirty="0">
                <a:solidFill>
                  <a:srgbClr val="004386"/>
                </a:solidFill>
                <a:latin typeface="Palladius"/>
              </a:rPr>
              <a:t>Legislative</a:t>
            </a:r>
          </a:p>
          <a:p>
            <a:pPr>
              <a:buFont typeface="Arial" panose="020B0604020202020204" pitchFamily="34" charset="0"/>
              <a:buChar char="•"/>
            </a:pPr>
            <a:r>
              <a:rPr lang="en-US" sz="2800" dirty="0">
                <a:solidFill>
                  <a:srgbClr val="004386"/>
                </a:solidFill>
                <a:latin typeface="Palladius"/>
              </a:rPr>
              <a:t>Accessing Services</a:t>
            </a:r>
          </a:p>
          <a:p>
            <a:pPr>
              <a:buFont typeface="Arial" panose="020B0604020202020204" pitchFamily="34" charset="0"/>
              <a:buChar char="•"/>
            </a:pPr>
            <a:r>
              <a:rPr lang="en-US" sz="2800" dirty="0">
                <a:solidFill>
                  <a:srgbClr val="004386"/>
                </a:solidFill>
                <a:latin typeface="Palladius"/>
              </a:rPr>
              <a:t>Assistive Technology</a:t>
            </a:r>
          </a:p>
          <a:p>
            <a:pPr>
              <a:buFont typeface="Arial" panose="020B0604020202020204" pitchFamily="34" charset="0"/>
              <a:buChar char="•"/>
            </a:pPr>
            <a:r>
              <a:rPr lang="en-US" sz="2800" dirty="0">
                <a:solidFill>
                  <a:srgbClr val="004386"/>
                </a:solidFill>
                <a:latin typeface="Palladius"/>
              </a:rPr>
              <a:t>Advocacy</a:t>
            </a:r>
          </a:p>
        </p:txBody>
      </p:sp>
      <p:sp>
        <p:nvSpPr>
          <p:cNvPr id="2" name="Title 1">
            <a:extLst>
              <a:ext uri="{FF2B5EF4-FFF2-40B4-BE49-F238E27FC236}">
                <a16:creationId xmlns:a16="http://schemas.microsoft.com/office/drawing/2014/main" id="{D69EA4EE-2E05-4238-BBC6-4BD955B38F6C}"/>
              </a:ext>
            </a:extLst>
          </p:cNvPr>
          <p:cNvSpPr>
            <a:spLocks noGrp="1"/>
          </p:cNvSpPr>
          <p:nvPr>
            <p:ph type="title"/>
          </p:nvPr>
        </p:nvSpPr>
        <p:spPr>
          <a:xfrm>
            <a:off x="677333" y="302004"/>
            <a:ext cx="8970005" cy="612396"/>
          </a:xfrm>
        </p:spPr>
        <p:txBody>
          <a:bodyPr>
            <a:noAutofit/>
          </a:bodyPr>
          <a:lstStyle/>
          <a:p>
            <a:pPr algn="ctr"/>
            <a:r>
              <a:rPr lang="en-US" b="1" i="1" dirty="0">
                <a:solidFill>
                  <a:srgbClr val="004386"/>
                </a:solidFill>
                <a:latin typeface="Palladius"/>
              </a:rPr>
              <a:t>PRA Speakers Bureau</a:t>
            </a:r>
          </a:p>
        </p:txBody>
      </p:sp>
      <p:pic>
        <p:nvPicPr>
          <p:cNvPr id="12" name="Picture 11" descr="Former PRA Board member Leslie Reis and CVS presenter" title="Picture">
            <a:extLst>
              <a:ext uri="{FF2B5EF4-FFF2-40B4-BE49-F238E27FC236}">
                <a16:creationId xmlns:a16="http://schemas.microsoft.com/office/drawing/2014/main" id="{179A60F4-13B0-4CCC-99CD-E88FDD0FF3D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03991" y="2869331"/>
            <a:ext cx="1544599" cy="1241717"/>
          </a:xfrm>
          <a:prstGeom prst="rect">
            <a:avLst/>
          </a:prstGeom>
        </p:spPr>
      </p:pic>
      <p:pic>
        <p:nvPicPr>
          <p:cNvPr id="7" name="Picture 6" descr="PRA Legislative Committe member Patricia Lapotsky speaking" title="Picture">
            <a:extLst>
              <a:ext uri="{FF2B5EF4-FFF2-40B4-BE49-F238E27FC236}">
                <a16:creationId xmlns:a16="http://schemas.microsoft.com/office/drawing/2014/main" id="{342F99E1-CC71-435A-B483-A758E7C1CF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35051" y="2940213"/>
            <a:ext cx="1334548" cy="1099952"/>
          </a:xfrm>
          <a:prstGeom prst="rect">
            <a:avLst/>
          </a:prstGeom>
        </p:spPr>
      </p:pic>
      <p:pic>
        <p:nvPicPr>
          <p:cNvPr id="5" name="Picture 4" descr="Carl Marshall speaking" title="Picture">
            <a:extLst>
              <a:ext uri="{FF2B5EF4-FFF2-40B4-BE49-F238E27FC236}">
                <a16:creationId xmlns:a16="http://schemas.microsoft.com/office/drawing/2014/main" id="{65C60FDB-9735-4C90-AA37-8D2F0BEC435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35692" y="4111047"/>
            <a:ext cx="1315388" cy="1702523"/>
          </a:xfrm>
          <a:prstGeom prst="rect">
            <a:avLst/>
          </a:prstGeom>
        </p:spPr>
      </p:pic>
      <p:pic>
        <p:nvPicPr>
          <p:cNvPr id="10" name="Picture 9" descr="Janet Fiore speaking" title="Picture ">
            <a:extLst>
              <a:ext uri="{FF2B5EF4-FFF2-40B4-BE49-F238E27FC236}">
                <a16:creationId xmlns:a16="http://schemas.microsoft.com/office/drawing/2014/main" id="{012204EA-731D-40C0-ACE2-A7B156EB2695}"/>
              </a:ext>
            </a:extLst>
          </p:cNvPr>
          <p:cNvPicPr>
            <a:picLocks noChangeAspect="1"/>
          </p:cNvPicPr>
          <p:nvPr/>
        </p:nvPicPr>
        <p:blipFill>
          <a:blip r:embed="rId5"/>
          <a:stretch>
            <a:fillRect/>
          </a:stretch>
        </p:blipFill>
        <p:spPr>
          <a:xfrm>
            <a:off x="7827710" y="4858759"/>
            <a:ext cx="1367262" cy="1477083"/>
          </a:xfrm>
          <a:prstGeom prst="rect">
            <a:avLst/>
          </a:prstGeom>
        </p:spPr>
      </p:pic>
      <p:pic>
        <p:nvPicPr>
          <p:cNvPr id="6" name="Picture 5" descr="Rick Walters speaking at PRA's Professional Development Institute " title="Picture">
            <a:extLst>
              <a:ext uri="{FF2B5EF4-FFF2-40B4-BE49-F238E27FC236}">
                <a16:creationId xmlns:a16="http://schemas.microsoft.com/office/drawing/2014/main" id="{42AF878A-3AA9-4FD1-9455-690F1DDE7D4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841842" y="3389152"/>
            <a:ext cx="1126894" cy="1753299"/>
          </a:xfrm>
          <a:prstGeom prst="rect">
            <a:avLst/>
          </a:prstGeom>
        </p:spPr>
      </p:pic>
    </p:spTree>
    <p:extLst>
      <p:ext uri="{BB962C8B-B14F-4D97-AF65-F5344CB8AC3E}">
        <p14:creationId xmlns:p14="http://schemas.microsoft.com/office/powerpoint/2010/main" val="229720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ss Campbell accepting her PRA award" title="Picture">
            <a:extLst>
              <a:ext uri="{FF2B5EF4-FFF2-40B4-BE49-F238E27FC236}">
                <a16:creationId xmlns:a16="http://schemas.microsoft.com/office/drawing/2014/main" id="{A5CBF3E3-2BF2-4827-BB12-36A881C256E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0136" y="1031846"/>
            <a:ext cx="1486715" cy="1241571"/>
          </a:xfrm>
          <a:prstGeom prst="rect">
            <a:avLst/>
          </a:prstGeom>
        </p:spPr>
      </p:pic>
      <p:pic>
        <p:nvPicPr>
          <p:cNvPr id="7" name="Picture 6" descr="Janell Shaffer-Yoder, Former Predident Seth Acosta, Carl Marshall, Janet Fiore, and Rebecca Dalgin at NRA National Conference in Brooklyn, NY" title="Picture">
            <a:extLst>
              <a:ext uri="{FF2B5EF4-FFF2-40B4-BE49-F238E27FC236}">
                <a16:creationId xmlns:a16="http://schemas.microsoft.com/office/drawing/2014/main" id="{436505F9-AF62-4740-8C26-4DDD287086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77424" y="897469"/>
            <a:ext cx="1692712" cy="1166243"/>
          </a:xfrm>
          <a:prstGeom prst="rect">
            <a:avLst/>
          </a:prstGeom>
        </p:spPr>
      </p:pic>
      <p:sp>
        <p:nvSpPr>
          <p:cNvPr id="2" name="Title 1">
            <a:extLst>
              <a:ext uri="{FF2B5EF4-FFF2-40B4-BE49-F238E27FC236}">
                <a16:creationId xmlns:a16="http://schemas.microsoft.com/office/drawing/2014/main" id="{D69EA4EE-2E05-4238-BBC6-4BD955B38F6C}"/>
              </a:ext>
            </a:extLst>
          </p:cNvPr>
          <p:cNvSpPr>
            <a:spLocks noGrp="1"/>
          </p:cNvSpPr>
          <p:nvPr>
            <p:ph type="title"/>
          </p:nvPr>
        </p:nvSpPr>
        <p:spPr>
          <a:xfrm>
            <a:off x="860213" y="2764789"/>
            <a:ext cx="9198187" cy="2392428"/>
          </a:xfrm>
        </p:spPr>
        <p:txBody>
          <a:bodyPr>
            <a:noAutofit/>
          </a:bodyPr>
          <a:lstStyle/>
          <a:p>
            <a:pPr lvl="0" defTabSz="914400" eaLnBrk="0" fontAlgn="base" hangingPunct="0">
              <a:spcBef>
                <a:spcPct val="50000"/>
              </a:spcBef>
              <a:spcAft>
                <a:spcPct val="0"/>
              </a:spcAft>
            </a:pPr>
            <a:r>
              <a:rPr lang="en-US" altLang="en-US" i="1" dirty="0">
                <a:solidFill>
                  <a:srgbClr val="004386"/>
                </a:solidFill>
                <a:latin typeface="Palladius"/>
              </a:rPr>
              <a:t>From information-packed educational programs and powerful government advocacy to discount insurance, your </a:t>
            </a:r>
            <a:r>
              <a:rPr lang="en-US" altLang="en-US" b="1" i="1" dirty="0">
                <a:solidFill>
                  <a:srgbClr val="004386"/>
                </a:solidFill>
                <a:latin typeface="Palladius"/>
              </a:rPr>
              <a:t>NRA/PRA </a:t>
            </a:r>
            <a:r>
              <a:rPr lang="en-US" altLang="en-US" i="1" dirty="0">
                <a:solidFill>
                  <a:srgbClr val="004386"/>
                </a:solidFill>
                <a:latin typeface="Palladius"/>
              </a:rPr>
              <a:t>membership will keep you informed, involved and in focus. </a:t>
            </a:r>
          </a:p>
        </p:txBody>
      </p:sp>
      <p:pic>
        <p:nvPicPr>
          <p:cNvPr id="6" name="Picture 5" descr="group of vendors" title="Picture">
            <a:extLst>
              <a:ext uri="{FF2B5EF4-FFF2-40B4-BE49-F238E27FC236}">
                <a16:creationId xmlns:a16="http://schemas.microsoft.com/office/drawing/2014/main" id="{18ADD52F-AFA7-4DAA-90CC-F3AF04A5AB0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20096" y="915993"/>
            <a:ext cx="1929468" cy="1147719"/>
          </a:xfrm>
          <a:prstGeom prst="rect">
            <a:avLst/>
          </a:prstGeom>
        </p:spPr>
      </p:pic>
    </p:spTree>
    <p:extLst>
      <p:ext uri="{BB962C8B-B14F-4D97-AF65-F5344CB8AC3E}">
        <p14:creationId xmlns:p14="http://schemas.microsoft.com/office/powerpoint/2010/main" val="305478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0EA6-A5B0-42EF-B78F-55E780E08EE4}"/>
              </a:ext>
            </a:extLst>
          </p:cNvPr>
          <p:cNvSpPr>
            <a:spLocks noGrp="1"/>
          </p:cNvSpPr>
          <p:nvPr>
            <p:ph type="title"/>
          </p:nvPr>
        </p:nvSpPr>
        <p:spPr>
          <a:xfrm>
            <a:off x="684211" y="279919"/>
            <a:ext cx="9000965" cy="727788"/>
          </a:xfrm>
        </p:spPr>
        <p:txBody>
          <a:bodyPr>
            <a:normAutofit/>
          </a:bodyPr>
          <a:lstStyle/>
          <a:p>
            <a:pPr algn="ctr"/>
            <a:r>
              <a:rPr lang="en-US" sz="3600" b="1" i="1" kern="0" cap="none" dirty="0">
                <a:ln>
                  <a:noFill/>
                </a:ln>
                <a:solidFill>
                  <a:srgbClr val="004386"/>
                </a:solidFill>
                <a:latin typeface="Palladius"/>
              </a:rPr>
              <a:t>National Rehabilitation Association</a:t>
            </a:r>
            <a:endParaRPr lang="en-US" sz="3600" i="1" dirty="0">
              <a:solidFill>
                <a:srgbClr val="004386"/>
              </a:solidFill>
              <a:latin typeface="Palladius"/>
            </a:endParaRPr>
          </a:p>
        </p:txBody>
      </p:sp>
      <p:sp>
        <p:nvSpPr>
          <p:cNvPr id="3" name="Text Placeholder 2">
            <a:extLst>
              <a:ext uri="{FF2B5EF4-FFF2-40B4-BE49-F238E27FC236}">
                <a16:creationId xmlns:a16="http://schemas.microsoft.com/office/drawing/2014/main" id="{1B506375-4B01-49D0-9C40-8DFEDADC0582}"/>
              </a:ext>
            </a:extLst>
          </p:cNvPr>
          <p:cNvSpPr>
            <a:spLocks noGrp="1"/>
          </p:cNvSpPr>
          <p:nvPr>
            <p:ph type="body" idx="1"/>
          </p:nvPr>
        </p:nvSpPr>
        <p:spPr>
          <a:xfrm>
            <a:off x="684211" y="1259633"/>
            <a:ext cx="9239965" cy="5233446"/>
          </a:xfrm>
        </p:spPr>
        <p:txBody>
          <a:bodyPr>
            <a:normAutofit/>
          </a:bodyPr>
          <a:lstStyle/>
          <a:p>
            <a:pPr lvl="0" algn="just" defTabSz="914400" eaLnBrk="0" fontAlgn="base" hangingPunct="0">
              <a:spcBef>
                <a:spcPct val="0"/>
              </a:spcBef>
              <a:spcAft>
                <a:spcPct val="0"/>
              </a:spcAft>
              <a:buClrTx/>
              <a:buSzTx/>
            </a:pPr>
            <a:r>
              <a:rPr kumimoji="1" lang="en-US" altLang="en-US" sz="3200" dirty="0">
                <a:solidFill>
                  <a:srgbClr val="004386"/>
                </a:solidFill>
                <a:latin typeface="Palladius"/>
              </a:rPr>
              <a:t>Immediately after Congress passed the National Rehabilitation Act of 1920, the </a:t>
            </a:r>
            <a:r>
              <a:rPr kumimoji="1" lang="en-US" altLang="en-US" sz="3200" b="1" dirty="0">
                <a:solidFill>
                  <a:srgbClr val="004386"/>
                </a:solidFill>
                <a:latin typeface="Palladius"/>
              </a:rPr>
              <a:t>National Rehabilitation Association</a:t>
            </a:r>
            <a:r>
              <a:rPr kumimoji="1" lang="en-US" altLang="en-US" sz="3200" dirty="0">
                <a:solidFill>
                  <a:srgbClr val="004386"/>
                </a:solidFill>
                <a:latin typeface="Palladius"/>
              </a:rPr>
              <a:t> (NRA) began its commitment to persons with disabilities. </a:t>
            </a:r>
          </a:p>
          <a:p>
            <a:pPr lvl="0" defTabSz="914400" eaLnBrk="0" fontAlgn="base" hangingPunct="0">
              <a:spcBef>
                <a:spcPct val="0"/>
              </a:spcBef>
              <a:spcAft>
                <a:spcPct val="0"/>
              </a:spcAft>
              <a:buClrTx/>
              <a:buSzTx/>
            </a:pPr>
            <a:endParaRPr kumimoji="1" lang="en-US" altLang="en-US" sz="1800" dirty="0">
              <a:solidFill>
                <a:srgbClr val="004386"/>
              </a:solidFill>
              <a:latin typeface="Palladius"/>
            </a:endParaRPr>
          </a:p>
          <a:p>
            <a:pPr lvl="0" algn="just">
              <a:spcBef>
                <a:spcPts val="0"/>
              </a:spcBef>
              <a:buClrTx/>
              <a:buSzTx/>
            </a:pPr>
            <a:r>
              <a:rPr lang="en-US" altLang="en-US" sz="3200" kern="0" dirty="0">
                <a:solidFill>
                  <a:srgbClr val="004386"/>
                </a:solidFill>
                <a:latin typeface="Palladius"/>
              </a:rPr>
              <a:t>The oldest, strongest and most recognized advocacy organization representing rehabilitation professionals in the USA.</a:t>
            </a:r>
          </a:p>
          <a:p>
            <a:pPr lvl="0" algn="just">
              <a:spcBef>
                <a:spcPts val="0"/>
              </a:spcBef>
              <a:buClrTx/>
              <a:buSzTx/>
            </a:pPr>
            <a:endParaRPr lang="en-US" altLang="en-US" sz="1800" kern="0" dirty="0">
              <a:solidFill>
                <a:srgbClr val="004386"/>
              </a:solidFill>
              <a:latin typeface="Palladius" pitchFamily="18" charset="0"/>
            </a:endParaRPr>
          </a:p>
          <a:p>
            <a:pPr lvl="0" algn="just">
              <a:spcBef>
                <a:spcPts val="0"/>
              </a:spcBef>
              <a:buClrTx/>
              <a:buSzTx/>
            </a:pPr>
            <a:r>
              <a:rPr lang="en-US" sz="3200" kern="0" dirty="0">
                <a:solidFill>
                  <a:srgbClr val="004386"/>
                </a:solidFill>
                <a:latin typeface="Palladius" pitchFamily="18" charset="0"/>
              </a:rPr>
              <a:t>Join NRA and automatically become a member of the  </a:t>
            </a:r>
            <a:r>
              <a:rPr lang="en-US" sz="3200" b="1" kern="0" dirty="0">
                <a:solidFill>
                  <a:srgbClr val="004386"/>
                </a:solidFill>
                <a:latin typeface="Palladius" pitchFamily="18" charset="0"/>
              </a:rPr>
              <a:t>Pennsylvania Rehabilitation Association.</a:t>
            </a:r>
            <a:endParaRPr lang="en-US" dirty="0"/>
          </a:p>
        </p:txBody>
      </p:sp>
    </p:spTree>
    <p:extLst>
      <p:ext uri="{BB962C8B-B14F-4D97-AF65-F5344CB8AC3E}">
        <p14:creationId xmlns:p14="http://schemas.microsoft.com/office/powerpoint/2010/main" val="575302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mer NRA President Sara Sundeen, VA representative Evan Jones, Janell Shaffer-Yoder and Janet Fiore" title="Picture">
            <a:extLst>
              <a:ext uri="{FF2B5EF4-FFF2-40B4-BE49-F238E27FC236}">
                <a16:creationId xmlns:a16="http://schemas.microsoft.com/office/drawing/2014/main" id="{1D206C01-179F-4380-927A-5334FBDFE0F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7214" y="1407975"/>
            <a:ext cx="1725145" cy="826840"/>
          </a:xfrm>
          <a:prstGeom prst="rect">
            <a:avLst/>
          </a:prstGeom>
        </p:spPr>
      </p:pic>
      <p:pic>
        <p:nvPicPr>
          <p:cNvPr id="9" name="Picture 8" descr="PDI vendor" title="Picture">
            <a:extLst>
              <a:ext uri="{FF2B5EF4-FFF2-40B4-BE49-F238E27FC236}">
                <a16:creationId xmlns:a16="http://schemas.microsoft.com/office/drawing/2014/main" id="{68203ED7-3CA3-4446-A5A9-1946F6E2CC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45812" y="671588"/>
            <a:ext cx="1790249" cy="1098960"/>
          </a:xfrm>
          <a:prstGeom prst="rect">
            <a:avLst/>
          </a:prstGeom>
        </p:spPr>
      </p:pic>
      <p:pic>
        <p:nvPicPr>
          <p:cNvPr id="7" name="Picture 6" descr="PDI vendor" title="Picture">
            <a:extLst>
              <a:ext uri="{FF2B5EF4-FFF2-40B4-BE49-F238E27FC236}">
                <a16:creationId xmlns:a16="http://schemas.microsoft.com/office/drawing/2014/main" id="{3B163CF6-6E17-4C88-B9A3-942874B7D7B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65817" y="678603"/>
            <a:ext cx="1552655" cy="1098959"/>
          </a:xfrm>
          <a:prstGeom prst="rect">
            <a:avLst/>
          </a:prstGeom>
        </p:spPr>
      </p:pic>
      <p:pic>
        <p:nvPicPr>
          <p:cNvPr id="11" name="Picture 10" descr="PRA's exhibit display and donated raffle items" title="Picture">
            <a:extLst>
              <a:ext uri="{FF2B5EF4-FFF2-40B4-BE49-F238E27FC236}">
                <a16:creationId xmlns:a16="http://schemas.microsoft.com/office/drawing/2014/main" id="{48EDA00A-734C-417B-8322-A90B9F0091D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872"/>
          <a:stretch/>
        </p:blipFill>
        <p:spPr>
          <a:xfrm>
            <a:off x="4413757" y="445409"/>
            <a:ext cx="2052060" cy="962566"/>
          </a:xfrm>
          <a:prstGeom prst="rect">
            <a:avLst/>
          </a:prstGeom>
        </p:spPr>
      </p:pic>
      <p:pic>
        <p:nvPicPr>
          <p:cNvPr id="12" name="Picture 11" title="PRA logo">
            <a:extLst>
              <a:ext uri="{FF2B5EF4-FFF2-40B4-BE49-F238E27FC236}">
                <a16:creationId xmlns:a16="http://schemas.microsoft.com/office/drawing/2014/main" id="{B93D93DB-3B35-417C-9748-7DC02CA759B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03965" y="3921209"/>
            <a:ext cx="1714534" cy="1012978"/>
          </a:xfrm>
          <a:prstGeom prst="rect">
            <a:avLst/>
          </a:prstGeom>
        </p:spPr>
      </p:pic>
      <p:sp>
        <p:nvSpPr>
          <p:cNvPr id="4" name="Text Placeholder 3" descr="Web addresses for NRA and PRA" title="Links">
            <a:extLst>
              <a:ext uri="{FF2B5EF4-FFF2-40B4-BE49-F238E27FC236}">
                <a16:creationId xmlns:a16="http://schemas.microsoft.com/office/drawing/2014/main" id="{88216C63-FA08-453D-8B00-74E34F9D956A}"/>
              </a:ext>
            </a:extLst>
          </p:cNvPr>
          <p:cNvSpPr>
            <a:spLocks noGrp="1"/>
          </p:cNvSpPr>
          <p:nvPr>
            <p:ph type="body" idx="4294967295"/>
          </p:nvPr>
        </p:nvSpPr>
        <p:spPr>
          <a:xfrm>
            <a:off x="1141452" y="5436131"/>
            <a:ext cx="8596668" cy="3880773"/>
          </a:xfrm>
        </p:spPr>
        <p:txBody>
          <a:bodyPr/>
          <a:lstStyle/>
          <a:p>
            <a:pPr marL="0" lvl="0" indent="0" defTabSz="914400" eaLnBrk="0" fontAlgn="base" hangingPunct="0">
              <a:spcBef>
                <a:spcPct val="50000"/>
              </a:spcBef>
              <a:spcAft>
                <a:spcPct val="0"/>
              </a:spcAft>
              <a:buNone/>
            </a:pPr>
            <a:r>
              <a:rPr lang="en-US" altLang="en-US" sz="2400" b="1" dirty="0">
                <a:solidFill>
                  <a:srgbClr val="6163BF"/>
                </a:solidFill>
                <a:latin typeface="Verdana" panose="020B0604030504040204" pitchFamily="34" charset="0"/>
                <a:ea typeface="Verdana" panose="020B0604030504040204" pitchFamily="34" charset="0"/>
                <a:cs typeface="Verdana" panose="020B0604030504040204" pitchFamily="34" charset="0"/>
                <a:hlinkClick r:id="rId7"/>
              </a:rPr>
              <a:t>PRA Website</a:t>
            </a:r>
            <a:r>
              <a:rPr lang="en-US" altLang="en-US" sz="2400" b="1" dirty="0">
                <a:solidFill>
                  <a:srgbClr val="6163BF"/>
                </a:solidFill>
                <a:latin typeface="Verdana" panose="020B0604030504040204" pitchFamily="34" charset="0"/>
                <a:ea typeface="Verdana" panose="020B0604030504040204" pitchFamily="34" charset="0"/>
                <a:cs typeface="Verdana" panose="020B0604030504040204" pitchFamily="34" charset="0"/>
              </a:rPr>
              <a:t> - http://www.parehab.org</a:t>
            </a:r>
          </a:p>
          <a:p>
            <a:pPr marL="0" lvl="0" indent="0" defTabSz="914400" eaLnBrk="0" fontAlgn="base" hangingPunct="0">
              <a:spcBef>
                <a:spcPct val="50000"/>
              </a:spcBef>
              <a:spcAft>
                <a:spcPct val="0"/>
              </a:spcAft>
              <a:buNone/>
            </a:pPr>
            <a:r>
              <a:rPr lang="en-US" altLang="en-US" sz="2400" b="1" dirty="0">
                <a:solidFill>
                  <a:srgbClr val="6163BF"/>
                </a:solidFill>
                <a:latin typeface="Verdana" panose="020B0604030504040204" pitchFamily="34" charset="0"/>
                <a:ea typeface="Verdana" panose="020B0604030504040204" pitchFamily="34" charset="0"/>
                <a:cs typeface="Verdana" panose="020B0604030504040204" pitchFamily="34" charset="0"/>
                <a:hlinkClick r:id="rId8"/>
              </a:rPr>
              <a:t>NRA Website</a:t>
            </a:r>
            <a:r>
              <a:rPr lang="en-US" altLang="en-US" sz="2400" b="1" dirty="0">
                <a:solidFill>
                  <a:srgbClr val="6163BF"/>
                </a:solidFill>
                <a:latin typeface="Verdana" panose="020B0604030504040204" pitchFamily="34" charset="0"/>
                <a:ea typeface="Verdana" panose="020B0604030504040204" pitchFamily="34" charset="0"/>
                <a:cs typeface="Verdana" panose="020B0604030504040204" pitchFamily="34" charset="0"/>
              </a:rPr>
              <a:t> - http://www.nationalrehab.org</a:t>
            </a:r>
          </a:p>
        </p:txBody>
      </p:sp>
      <p:sp>
        <p:nvSpPr>
          <p:cNvPr id="2" name="Title 1">
            <a:extLst>
              <a:ext uri="{FF2B5EF4-FFF2-40B4-BE49-F238E27FC236}">
                <a16:creationId xmlns:a16="http://schemas.microsoft.com/office/drawing/2014/main" id="{47D1E2AE-7FCB-4AF2-A4E5-EB82FCB90D75}"/>
              </a:ext>
            </a:extLst>
          </p:cNvPr>
          <p:cNvSpPr>
            <a:spLocks noGrp="1"/>
          </p:cNvSpPr>
          <p:nvPr>
            <p:ph type="title" idx="4294967295"/>
          </p:nvPr>
        </p:nvSpPr>
        <p:spPr>
          <a:xfrm>
            <a:off x="1141452" y="2600409"/>
            <a:ext cx="8596668" cy="1320800"/>
          </a:xfrm>
        </p:spPr>
        <p:txBody>
          <a:bodyPr/>
          <a:lstStyle/>
          <a:p>
            <a:r>
              <a:rPr lang="en-US" altLang="en-US" sz="6000" dirty="0">
                <a:solidFill>
                  <a:srgbClr val="004386"/>
                </a:solidFill>
                <a:latin typeface="Verdana" panose="020B0604030504040204" pitchFamily="34" charset="0"/>
                <a:ea typeface="Verdana" panose="020B0604030504040204" pitchFamily="34" charset="0"/>
                <a:cs typeface="Verdana" panose="020B0604030504040204" pitchFamily="34" charset="0"/>
              </a:rPr>
              <a:t> </a:t>
            </a:r>
            <a:r>
              <a:rPr lang="en-US" altLang="en-US" sz="6000" dirty="0">
                <a:solidFill>
                  <a:srgbClr val="6163BF"/>
                </a:solidFill>
                <a:latin typeface="Verdana" panose="020B0604030504040204" pitchFamily="34" charset="0"/>
                <a:ea typeface="Verdana" panose="020B0604030504040204" pitchFamily="34" charset="0"/>
                <a:cs typeface="Verdana" panose="020B0604030504040204" pitchFamily="34" charset="0"/>
              </a:rPr>
              <a:t>Why not join today?</a:t>
            </a:r>
            <a:r>
              <a:rPr lang="en-US" altLang="en-US" dirty="0">
                <a:solidFill>
                  <a:srgbClr val="6163BF"/>
                </a:solidFill>
                <a:latin typeface="Verdana" panose="020B0604030504040204" pitchFamily="34" charset="0"/>
                <a:ea typeface="Verdana" panose="020B0604030504040204" pitchFamily="34" charset="0"/>
                <a:cs typeface="Verdana" panose="020B0604030504040204" pitchFamily="34" charset="0"/>
              </a:rPr>
              <a:t> </a:t>
            </a:r>
            <a:endParaRPr lang="en-US" dirty="0"/>
          </a:p>
        </p:txBody>
      </p:sp>
    </p:spTree>
    <p:extLst>
      <p:ext uri="{BB962C8B-B14F-4D97-AF65-F5344CB8AC3E}">
        <p14:creationId xmlns:p14="http://schemas.microsoft.com/office/powerpoint/2010/main" val="325971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1602-2CDD-4950-AC29-6E1B572FA6D3}"/>
              </a:ext>
            </a:extLst>
          </p:cNvPr>
          <p:cNvSpPr>
            <a:spLocks noGrp="1"/>
          </p:cNvSpPr>
          <p:nvPr>
            <p:ph type="title"/>
          </p:nvPr>
        </p:nvSpPr>
        <p:spPr>
          <a:xfrm>
            <a:off x="677334" y="318782"/>
            <a:ext cx="8986783" cy="738231"/>
          </a:xfrm>
        </p:spPr>
        <p:txBody>
          <a:bodyPr/>
          <a:lstStyle/>
          <a:p>
            <a:pPr algn="ctr"/>
            <a:r>
              <a:rPr lang="en-US" b="1" i="1" kern="0" dirty="0">
                <a:solidFill>
                  <a:srgbClr val="004386"/>
                </a:solidFill>
                <a:latin typeface="Palladius"/>
              </a:rPr>
              <a:t>NRA Purpose</a:t>
            </a:r>
            <a:endParaRPr lang="en-US" dirty="0"/>
          </a:p>
        </p:txBody>
      </p:sp>
      <p:sp>
        <p:nvSpPr>
          <p:cNvPr id="3" name="Content Placeholder 2">
            <a:extLst>
              <a:ext uri="{FF2B5EF4-FFF2-40B4-BE49-F238E27FC236}">
                <a16:creationId xmlns:a16="http://schemas.microsoft.com/office/drawing/2014/main" id="{35088B10-26EE-42C9-B535-9CF7C253B2D9}"/>
              </a:ext>
            </a:extLst>
          </p:cNvPr>
          <p:cNvSpPr>
            <a:spLocks noGrp="1"/>
          </p:cNvSpPr>
          <p:nvPr>
            <p:ph idx="1"/>
          </p:nvPr>
        </p:nvSpPr>
        <p:spPr>
          <a:xfrm>
            <a:off x="677334" y="1249961"/>
            <a:ext cx="9532068" cy="5243118"/>
          </a:xfrm>
        </p:spPr>
        <p:txBody>
          <a:bodyPr>
            <a:normAutofit fontScale="92500" lnSpcReduction="10000"/>
          </a:bodyPr>
          <a:lstStyle/>
          <a:p>
            <a:pPr marL="0" indent="0">
              <a:buNone/>
            </a:pPr>
            <a:r>
              <a:rPr lang="en-US" sz="3200" b="1" dirty="0">
                <a:solidFill>
                  <a:srgbClr val="004386"/>
                </a:solidFill>
              </a:rPr>
              <a:t>Our Purpose</a:t>
            </a:r>
          </a:p>
          <a:p>
            <a:pPr marL="0" indent="0">
              <a:buNone/>
            </a:pPr>
            <a:endParaRPr lang="en-US" sz="2600" dirty="0">
              <a:solidFill>
                <a:srgbClr val="004386"/>
              </a:solidFill>
            </a:endParaRPr>
          </a:p>
          <a:p>
            <a:pPr algn="just">
              <a:buFont typeface="Arial" panose="020B0604020202020204" pitchFamily="34" charset="0"/>
              <a:buChar char="•"/>
            </a:pPr>
            <a:r>
              <a:rPr lang="en-US" sz="3200" dirty="0">
                <a:solidFill>
                  <a:srgbClr val="004386"/>
                </a:solidFill>
              </a:rPr>
              <a:t>To promote the development of best practices in the delivery of rehabilitation services to people with disabilities;</a:t>
            </a:r>
          </a:p>
          <a:p>
            <a:pPr algn="just">
              <a:buFont typeface="Arial" panose="020B0604020202020204" pitchFamily="34" charset="0"/>
              <a:buChar char="•"/>
            </a:pPr>
            <a:r>
              <a:rPr lang="en-US" sz="3200" dirty="0">
                <a:solidFill>
                  <a:srgbClr val="004386"/>
                </a:solidFill>
              </a:rPr>
              <a:t>To educate our community about disability;</a:t>
            </a:r>
          </a:p>
          <a:p>
            <a:pPr algn="just">
              <a:buFont typeface="Arial" panose="020B0604020202020204" pitchFamily="34" charset="0"/>
              <a:buChar char="•"/>
            </a:pPr>
            <a:r>
              <a:rPr lang="en-US" sz="3200" dirty="0">
                <a:solidFill>
                  <a:srgbClr val="004386"/>
                </a:solidFill>
              </a:rPr>
              <a:t>To advocate for the public policy to support full inclusion of people with disabilities in our society;</a:t>
            </a:r>
          </a:p>
          <a:p>
            <a:pPr algn="just">
              <a:buFont typeface="Arial" panose="020B0604020202020204" pitchFamily="34" charset="0"/>
              <a:buChar char="•"/>
            </a:pPr>
            <a:r>
              <a:rPr lang="en-US" sz="3200" dirty="0">
                <a:solidFill>
                  <a:srgbClr val="004386"/>
                </a:solidFill>
              </a:rPr>
              <a:t>To encourage and foster recruitment, professional growth, and retention of qualified, competent, dedicated personnel in the field of rehabilitation.</a:t>
            </a:r>
          </a:p>
        </p:txBody>
      </p:sp>
    </p:spTree>
    <p:extLst>
      <p:ext uri="{BB962C8B-B14F-4D97-AF65-F5344CB8AC3E}">
        <p14:creationId xmlns:p14="http://schemas.microsoft.com/office/powerpoint/2010/main" val="378563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7F0C-81C6-4395-8162-8F4148835BB7}"/>
              </a:ext>
            </a:extLst>
          </p:cNvPr>
          <p:cNvSpPr>
            <a:spLocks noGrp="1"/>
          </p:cNvSpPr>
          <p:nvPr>
            <p:ph type="title"/>
          </p:nvPr>
        </p:nvSpPr>
        <p:spPr>
          <a:xfrm>
            <a:off x="677334" y="369117"/>
            <a:ext cx="8989180" cy="601267"/>
          </a:xfrm>
        </p:spPr>
        <p:txBody>
          <a:bodyPr>
            <a:noAutofit/>
          </a:bodyPr>
          <a:lstStyle/>
          <a:p>
            <a:pPr algn="ctr"/>
            <a:r>
              <a:rPr lang="en-US" sz="3600" b="1" i="1" kern="0" cap="none" dirty="0">
                <a:ln>
                  <a:noFill/>
                </a:ln>
                <a:solidFill>
                  <a:srgbClr val="004386"/>
                </a:solidFill>
                <a:latin typeface="Palladius"/>
              </a:rPr>
              <a:t>NRA Mission</a:t>
            </a:r>
            <a:endParaRPr lang="en-US" sz="3600" i="1" dirty="0">
              <a:solidFill>
                <a:srgbClr val="004386"/>
              </a:solidFill>
              <a:latin typeface="Palladius"/>
            </a:endParaRPr>
          </a:p>
        </p:txBody>
      </p:sp>
      <p:sp>
        <p:nvSpPr>
          <p:cNvPr id="3" name="Text Placeholder 2">
            <a:extLst>
              <a:ext uri="{FF2B5EF4-FFF2-40B4-BE49-F238E27FC236}">
                <a16:creationId xmlns:a16="http://schemas.microsoft.com/office/drawing/2014/main" id="{5E26348C-F9A7-4B00-AE44-8888471DB1FE}"/>
              </a:ext>
            </a:extLst>
          </p:cNvPr>
          <p:cNvSpPr>
            <a:spLocks noGrp="1"/>
          </p:cNvSpPr>
          <p:nvPr>
            <p:ph type="body" idx="1"/>
          </p:nvPr>
        </p:nvSpPr>
        <p:spPr>
          <a:xfrm>
            <a:off x="1140902" y="1259633"/>
            <a:ext cx="8246379" cy="5183112"/>
          </a:xfrm>
        </p:spPr>
        <p:txBody>
          <a:bodyPr>
            <a:normAutofit/>
          </a:bodyPr>
          <a:lstStyle/>
          <a:p>
            <a:r>
              <a:rPr lang="en-US" sz="3200" b="1" dirty="0">
                <a:solidFill>
                  <a:srgbClr val="004386"/>
                </a:solidFill>
                <a:latin typeface="Palladius"/>
              </a:rPr>
              <a:t>Our Mission </a:t>
            </a:r>
          </a:p>
          <a:p>
            <a:endParaRPr lang="en-US" sz="3200" dirty="0">
              <a:solidFill>
                <a:srgbClr val="004386"/>
              </a:solidFill>
              <a:latin typeface="Palladius"/>
            </a:endParaRPr>
          </a:p>
          <a:p>
            <a:pPr algn="just"/>
            <a:r>
              <a:rPr lang="en-US" sz="3200" dirty="0">
                <a:solidFill>
                  <a:srgbClr val="004386"/>
                </a:solidFill>
                <a:latin typeface="Palladius"/>
              </a:rPr>
              <a:t>To provide exemplary leadership through social advocacy and legislation, advance cultural awareness and competence across communities, promote excellence in research and practice, and support professionals engaged in the employment and independence of individuals with disabilities.</a:t>
            </a:r>
            <a:endParaRPr lang="en-US" dirty="0"/>
          </a:p>
        </p:txBody>
      </p:sp>
    </p:spTree>
    <p:extLst>
      <p:ext uri="{BB962C8B-B14F-4D97-AF65-F5344CB8AC3E}">
        <p14:creationId xmlns:p14="http://schemas.microsoft.com/office/powerpoint/2010/main" val="290509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8746-3B4C-48AF-97D9-6CBA9D96B50A}"/>
              </a:ext>
            </a:extLst>
          </p:cNvPr>
          <p:cNvSpPr>
            <a:spLocks noGrp="1"/>
          </p:cNvSpPr>
          <p:nvPr>
            <p:ph type="title"/>
          </p:nvPr>
        </p:nvSpPr>
        <p:spPr>
          <a:xfrm>
            <a:off x="677333" y="335561"/>
            <a:ext cx="8986783" cy="612396"/>
          </a:xfrm>
        </p:spPr>
        <p:txBody>
          <a:bodyPr>
            <a:noAutofit/>
          </a:bodyPr>
          <a:lstStyle/>
          <a:p>
            <a:pPr algn="ctr"/>
            <a:r>
              <a:rPr lang="en-US" b="1" i="1" kern="0" dirty="0">
                <a:solidFill>
                  <a:srgbClr val="004386"/>
                </a:solidFill>
                <a:latin typeface="Palladius"/>
              </a:rPr>
              <a:t>NRA Vision &amp; Values</a:t>
            </a:r>
            <a:endParaRPr lang="en-US" dirty="0"/>
          </a:p>
        </p:txBody>
      </p:sp>
      <p:sp>
        <p:nvSpPr>
          <p:cNvPr id="3" name="Content Placeholder 2">
            <a:extLst>
              <a:ext uri="{FF2B5EF4-FFF2-40B4-BE49-F238E27FC236}">
                <a16:creationId xmlns:a16="http://schemas.microsoft.com/office/drawing/2014/main" id="{4C7B1E62-3DFA-4030-849A-0E87FFAA1D4F}"/>
              </a:ext>
            </a:extLst>
          </p:cNvPr>
          <p:cNvSpPr>
            <a:spLocks noGrp="1"/>
          </p:cNvSpPr>
          <p:nvPr>
            <p:ph idx="1"/>
          </p:nvPr>
        </p:nvSpPr>
        <p:spPr>
          <a:xfrm>
            <a:off x="677334" y="1224793"/>
            <a:ext cx="8986782" cy="5209563"/>
          </a:xfrm>
        </p:spPr>
        <p:txBody>
          <a:bodyPr>
            <a:normAutofit lnSpcReduction="10000"/>
          </a:bodyPr>
          <a:lstStyle/>
          <a:p>
            <a:pPr marL="0" indent="0">
              <a:buNone/>
            </a:pPr>
            <a:r>
              <a:rPr lang="en-US" sz="3200" b="1" dirty="0">
                <a:solidFill>
                  <a:srgbClr val="004386"/>
                </a:solidFill>
                <a:latin typeface="Palladius"/>
              </a:rPr>
              <a:t>Our Vision and Values</a:t>
            </a:r>
          </a:p>
          <a:p>
            <a:pPr marL="0" indent="0">
              <a:buNone/>
            </a:pPr>
            <a:endParaRPr lang="en-US" sz="3200" dirty="0">
              <a:solidFill>
                <a:srgbClr val="004386"/>
              </a:solidFill>
              <a:latin typeface="Palladius"/>
            </a:endParaRPr>
          </a:p>
          <a:p>
            <a:pPr marL="0" indent="0" algn="just">
              <a:buNone/>
            </a:pPr>
            <a:r>
              <a:rPr lang="en-US" sz="3200" dirty="0">
                <a:solidFill>
                  <a:srgbClr val="004386"/>
                </a:solidFill>
                <a:latin typeface="Palladius"/>
              </a:rPr>
              <a:t>The NRA is committed to advancing the professional practices of rehabilitation driven by culturally-competent, ethical, evidence-based and accountable practices so that individuals with disabilities would be regarded and valued as full members of our society. These individuals deserve equal access, expression of choice, and security of freedom within our communities when engaging in all aspects of life.</a:t>
            </a:r>
            <a:endParaRPr lang="en-US" dirty="0"/>
          </a:p>
        </p:txBody>
      </p:sp>
    </p:spTree>
    <p:extLst>
      <p:ext uri="{BB962C8B-B14F-4D97-AF65-F5344CB8AC3E}">
        <p14:creationId xmlns:p14="http://schemas.microsoft.com/office/powerpoint/2010/main" val="373631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053F-6E92-4F35-80D0-75EA5782E23D}"/>
              </a:ext>
            </a:extLst>
          </p:cNvPr>
          <p:cNvSpPr>
            <a:spLocks noGrp="1"/>
          </p:cNvSpPr>
          <p:nvPr>
            <p:ph type="title"/>
          </p:nvPr>
        </p:nvSpPr>
        <p:spPr>
          <a:xfrm>
            <a:off x="677334" y="360729"/>
            <a:ext cx="8995171" cy="609656"/>
          </a:xfrm>
        </p:spPr>
        <p:txBody>
          <a:bodyPr>
            <a:noAutofit/>
          </a:bodyPr>
          <a:lstStyle/>
          <a:p>
            <a:pPr algn="ctr"/>
            <a:r>
              <a:rPr lang="en-US" sz="3600" b="1" i="1" kern="0" cap="none" dirty="0">
                <a:ln>
                  <a:noFill/>
                </a:ln>
                <a:solidFill>
                  <a:srgbClr val="004386"/>
                </a:solidFill>
                <a:latin typeface="Palladius"/>
              </a:rPr>
              <a:t>NRA </a:t>
            </a:r>
            <a:endParaRPr lang="en-US" sz="3600" i="1" dirty="0">
              <a:solidFill>
                <a:srgbClr val="004386"/>
              </a:solidFill>
              <a:latin typeface="Palladius"/>
            </a:endParaRPr>
          </a:p>
        </p:txBody>
      </p:sp>
      <p:sp>
        <p:nvSpPr>
          <p:cNvPr id="3" name="Text Placeholder 2">
            <a:extLst>
              <a:ext uri="{FF2B5EF4-FFF2-40B4-BE49-F238E27FC236}">
                <a16:creationId xmlns:a16="http://schemas.microsoft.com/office/drawing/2014/main" id="{7FF2F74B-1D19-4F0E-A7E0-E627F422EA6B}"/>
              </a:ext>
            </a:extLst>
          </p:cNvPr>
          <p:cNvSpPr>
            <a:spLocks noGrp="1"/>
          </p:cNvSpPr>
          <p:nvPr>
            <p:ph type="body" idx="1"/>
          </p:nvPr>
        </p:nvSpPr>
        <p:spPr>
          <a:xfrm>
            <a:off x="677333" y="1259633"/>
            <a:ext cx="9511695" cy="5283780"/>
          </a:xfrm>
        </p:spPr>
        <p:txBody>
          <a:bodyPr>
            <a:normAutofit fontScale="85000" lnSpcReduction="20000"/>
          </a:bodyPr>
          <a:lstStyle/>
          <a:p>
            <a:pPr lvl="0" defTabSz="914400" eaLnBrk="0" fontAlgn="base" hangingPunct="0">
              <a:spcBef>
                <a:spcPct val="0"/>
              </a:spcBef>
              <a:spcAft>
                <a:spcPct val="0"/>
              </a:spcAft>
              <a:buClrTx/>
              <a:buSzTx/>
            </a:pPr>
            <a:r>
              <a:rPr kumimoji="1" lang="en-US" altLang="en-US" sz="3500" dirty="0">
                <a:solidFill>
                  <a:srgbClr val="004386"/>
                </a:solidFill>
                <a:latin typeface="Palladius"/>
              </a:rPr>
              <a:t>Members include professionals who advocate for programs and services for people with disabilities:</a:t>
            </a:r>
          </a:p>
          <a:p>
            <a:pPr marL="457200" lvl="0" indent="-457200" defTabSz="914400" eaLnBrk="0" fontAlgn="base" hangingPunct="0">
              <a:spcBef>
                <a:spcPct val="0"/>
              </a:spcBef>
              <a:spcAft>
                <a:spcPct val="0"/>
              </a:spcAft>
              <a:buClrTx/>
              <a:buSzTx/>
              <a:buFont typeface="Arial" panose="020B0604020202020204" pitchFamily="34" charset="0"/>
              <a:buChar char="•"/>
            </a:pPr>
            <a:endParaRPr kumimoji="1" lang="en-US" altLang="en-US" sz="3500" dirty="0">
              <a:solidFill>
                <a:srgbClr val="004386"/>
              </a:solidFill>
              <a:latin typeface="Palladius"/>
            </a:endParaRPr>
          </a:p>
          <a:p>
            <a:pPr marL="457200" lvl="0" indent="-457200" defTabSz="914400" eaLnBrk="0" fontAlgn="base" hangingPunct="0">
              <a:spcBef>
                <a:spcPct val="0"/>
              </a:spcBef>
              <a:spcAft>
                <a:spcPct val="0"/>
              </a:spcAft>
              <a:buClrTx/>
              <a:buSzTx/>
              <a:buFont typeface="Arial" panose="020B0604020202020204" pitchFamily="34" charset="0"/>
              <a:buChar char="•"/>
            </a:pPr>
            <a:r>
              <a:rPr kumimoji="1" lang="en-US" altLang="en-US" sz="3500" dirty="0">
                <a:solidFill>
                  <a:srgbClr val="004386"/>
                </a:solidFill>
                <a:latin typeface="Palladius"/>
              </a:rPr>
              <a:t>Rehabilitation counselors &amp; administrators</a:t>
            </a:r>
          </a:p>
          <a:p>
            <a:pPr marL="457200" indent="-457200" defTabSz="914400" eaLnBrk="0" fontAlgn="base" hangingPunct="0">
              <a:spcBef>
                <a:spcPct val="0"/>
              </a:spcBef>
              <a:spcAft>
                <a:spcPct val="0"/>
              </a:spcAft>
              <a:buClrTx/>
              <a:buSzTx/>
              <a:buFont typeface="Arial" panose="020B0604020202020204" pitchFamily="34" charset="0"/>
              <a:buChar char="•"/>
            </a:pPr>
            <a:r>
              <a:rPr kumimoji="1" lang="en-US" altLang="en-US" sz="3500" dirty="0">
                <a:solidFill>
                  <a:srgbClr val="004386"/>
                </a:solidFill>
                <a:latin typeface="Palladius"/>
              </a:rPr>
              <a:t>University professors</a:t>
            </a:r>
          </a:p>
          <a:p>
            <a:pPr marL="457200" lvl="0" indent="-457200" defTabSz="914400" eaLnBrk="0" fontAlgn="base" hangingPunct="0">
              <a:spcBef>
                <a:spcPct val="0"/>
              </a:spcBef>
              <a:spcAft>
                <a:spcPct val="0"/>
              </a:spcAft>
              <a:buClrTx/>
              <a:buSzTx/>
              <a:buFont typeface="Arial" panose="020B0604020202020204" pitchFamily="34" charset="0"/>
              <a:buChar char="•"/>
            </a:pPr>
            <a:r>
              <a:rPr kumimoji="1" lang="en-US" altLang="en-US" sz="3500" dirty="0">
                <a:solidFill>
                  <a:srgbClr val="004386"/>
                </a:solidFill>
                <a:latin typeface="Palladius"/>
              </a:rPr>
              <a:t>Job trainers &amp; placement specialists</a:t>
            </a:r>
          </a:p>
          <a:p>
            <a:pPr marL="457200" lvl="0" indent="-457200" defTabSz="914400" eaLnBrk="0" fontAlgn="base" hangingPunct="0">
              <a:spcBef>
                <a:spcPct val="0"/>
              </a:spcBef>
              <a:spcAft>
                <a:spcPct val="0"/>
              </a:spcAft>
              <a:buClrTx/>
              <a:buSzTx/>
              <a:buFont typeface="Arial" panose="020B0604020202020204" pitchFamily="34" charset="0"/>
              <a:buChar char="•"/>
            </a:pPr>
            <a:r>
              <a:rPr kumimoji="1" lang="en-US" altLang="en-US" sz="3500" dirty="0">
                <a:solidFill>
                  <a:srgbClr val="004386"/>
                </a:solidFill>
                <a:latin typeface="Palladius"/>
              </a:rPr>
              <a:t>University students studying rehabilitation programming</a:t>
            </a:r>
          </a:p>
          <a:p>
            <a:pPr marL="457200" indent="-457200" defTabSz="914400" eaLnBrk="0" fontAlgn="base" hangingPunct="0">
              <a:spcBef>
                <a:spcPct val="0"/>
              </a:spcBef>
              <a:spcAft>
                <a:spcPct val="0"/>
              </a:spcAft>
              <a:buClrTx/>
              <a:buSzTx/>
              <a:buFont typeface="Arial" panose="020B0604020202020204" pitchFamily="34" charset="0"/>
              <a:buChar char="•"/>
            </a:pPr>
            <a:r>
              <a:rPr kumimoji="1" lang="en-US" altLang="en-US" sz="3500" dirty="0">
                <a:solidFill>
                  <a:srgbClr val="004386"/>
                </a:solidFill>
                <a:latin typeface="Palladius"/>
              </a:rPr>
              <a:t>Rehabilitation consultants</a:t>
            </a:r>
          </a:p>
          <a:p>
            <a:pPr marL="457200" lvl="0" indent="-457200" defTabSz="914400" eaLnBrk="0" fontAlgn="base" hangingPunct="0">
              <a:spcBef>
                <a:spcPct val="0"/>
              </a:spcBef>
              <a:spcAft>
                <a:spcPct val="0"/>
              </a:spcAft>
              <a:buClrTx/>
              <a:buSzTx/>
              <a:buFont typeface="Arial" panose="020B0604020202020204" pitchFamily="34" charset="0"/>
              <a:buChar char="•"/>
            </a:pPr>
            <a:r>
              <a:rPr kumimoji="1" lang="en-US" altLang="en-US" sz="3500" dirty="0">
                <a:solidFill>
                  <a:srgbClr val="004386"/>
                </a:solidFill>
                <a:latin typeface="Palladius"/>
              </a:rPr>
              <a:t>Physical therapists</a:t>
            </a:r>
          </a:p>
          <a:p>
            <a:pPr marL="457200" lvl="0" indent="-457200" defTabSz="914400" eaLnBrk="0" fontAlgn="base" hangingPunct="0">
              <a:spcBef>
                <a:spcPct val="0"/>
              </a:spcBef>
              <a:spcAft>
                <a:spcPct val="0"/>
              </a:spcAft>
              <a:buClrTx/>
              <a:buSzTx/>
              <a:buFont typeface="Arial" panose="020B0604020202020204" pitchFamily="34" charset="0"/>
              <a:buChar char="•"/>
            </a:pPr>
            <a:r>
              <a:rPr kumimoji="1" lang="en-US" altLang="en-US" sz="3500" dirty="0">
                <a:solidFill>
                  <a:srgbClr val="004386"/>
                </a:solidFill>
                <a:latin typeface="Palladius"/>
              </a:rPr>
              <a:t>Speech therapists</a:t>
            </a:r>
          </a:p>
          <a:p>
            <a:pPr marL="457200" lvl="0" indent="-457200" defTabSz="914400" eaLnBrk="0" fontAlgn="base" hangingPunct="0">
              <a:spcBef>
                <a:spcPct val="0"/>
              </a:spcBef>
              <a:spcAft>
                <a:spcPct val="0"/>
              </a:spcAft>
              <a:buClrTx/>
              <a:buSzTx/>
              <a:buFont typeface="Arial" panose="020B0604020202020204" pitchFamily="34" charset="0"/>
              <a:buChar char="•"/>
            </a:pPr>
            <a:r>
              <a:rPr kumimoji="1" lang="en-US" altLang="en-US" sz="3500" dirty="0">
                <a:solidFill>
                  <a:srgbClr val="004386"/>
                </a:solidFill>
                <a:latin typeface="Palladius"/>
              </a:rPr>
              <a:t>Occupational therapists</a:t>
            </a:r>
          </a:p>
          <a:p>
            <a:pPr marL="457200" lvl="0" indent="-457200" defTabSz="914400" eaLnBrk="0" fontAlgn="base" hangingPunct="0">
              <a:spcBef>
                <a:spcPct val="0"/>
              </a:spcBef>
              <a:spcAft>
                <a:spcPct val="0"/>
              </a:spcAft>
              <a:buClrTx/>
              <a:buSzTx/>
              <a:buFont typeface="Arial" panose="020B0604020202020204" pitchFamily="34" charset="0"/>
              <a:buChar char="•"/>
            </a:pPr>
            <a:r>
              <a:rPr kumimoji="1" lang="en-US" altLang="en-US" sz="3500" dirty="0">
                <a:solidFill>
                  <a:srgbClr val="004386"/>
                </a:solidFill>
                <a:latin typeface="Palladius"/>
              </a:rPr>
              <a:t>Independent living instructors</a:t>
            </a:r>
          </a:p>
          <a:p>
            <a:pPr marL="457200" lvl="0" indent="-457200" defTabSz="914400" eaLnBrk="0" fontAlgn="base" hangingPunct="0">
              <a:spcBef>
                <a:spcPct val="0"/>
              </a:spcBef>
              <a:spcAft>
                <a:spcPct val="0"/>
              </a:spcAft>
              <a:buClrTx/>
              <a:buSzTx/>
              <a:buFont typeface="Arial" panose="020B0604020202020204" pitchFamily="34" charset="0"/>
              <a:buChar char="•"/>
            </a:pPr>
            <a:r>
              <a:rPr kumimoji="1" lang="en-US" altLang="en-US" sz="3500" dirty="0">
                <a:solidFill>
                  <a:srgbClr val="004386"/>
                </a:solidFill>
                <a:latin typeface="Palladius"/>
              </a:rPr>
              <a:t>Allied Professionals</a:t>
            </a:r>
            <a:endParaRPr lang="en-US" dirty="0"/>
          </a:p>
        </p:txBody>
      </p:sp>
    </p:spTree>
    <p:extLst>
      <p:ext uri="{BB962C8B-B14F-4D97-AF65-F5344CB8AC3E}">
        <p14:creationId xmlns:p14="http://schemas.microsoft.com/office/powerpoint/2010/main" val="221242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7700-666B-471F-A8CF-450BFF867AAF}"/>
              </a:ext>
            </a:extLst>
          </p:cNvPr>
          <p:cNvSpPr>
            <a:spLocks noGrp="1"/>
          </p:cNvSpPr>
          <p:nvPr>
            <p:ph type="title"/>
          </p:nvPr>
        </p:nvSpPr>
        <p:spPr>
          <a:xfrm>
            <a:off x="684213" y="276837"/>
            <a:ext cx="8971515" cy="721453"/>
          </a:xfrm>
        </p:spPr>
        <p:txBody>
          <a:bodyPr>
            <a:noAutofit/>
          </a:bodyPr>
          <a:lstStyle/>
          <a:p>
            <a:pPr algn="ctr"/>
            <a:r>
              <a:rPr lang="en-US" altLang="en-US" sz="3600" b="1" i="1" kern="0" cap="none" dirty="0">
                <a:ln>
                  <a:noFill/>
                </a:ln>
                <a:solidFill>
                  <a:srgbClr val="004386"/>
                </a:solidFill>
                <a:latin typeface="Palladius"/>
              </a:rPr>
              <a:t>NRA Divisions</a:t>
            </a:r>
            <a:endParaRPr lang="en-US" sz="3600" b="1" i="1" dirty="0">
              <a:solidFill>
                <a:srgbClr val="004386"/>
              </a:solidFill>
              <a:latin typeface="Palladius"/>
            </a:endParaRPr>
          </a:p>
        </p:txBody>
      </p:sp>
      <p:sp>
        <p:nvSpPr>
          <p:cNvPr id="3" name="Text Placeholder 2">
            <a:extLst>
              <a:ext uri="{FF2B5EF4-FFF2-40B4-BE49-F238E27FC236}">
                <a16:creationId xmlns:a16="http://schemas.microsoft.com/office/drawing/2014/main" id="{C14E7D40-52DE-4A98-BB4B-4135E99CF07F}"/>
              </a:ext>
            </a:extLst>
          </p:cNvPr>
          <p:cNvSpPr>
            <a:spLocks noGrp="1"/>
          </p:cNvSpPr>
          <p:nvPr>
            <p:ph type="body" idx="1"/>
          </p:nvPr>
        </p:nvSpPr>
        <p:spPr>
          <a:xfrm>
            <a:off x="684212" y="1191237"/>
            <a:ext cx="9692970" cy="5486400"/>
          </a:xfrm>
        </p:spPr>
        <p:txBody>
          <a:bodyPr>
            <a:normAutofit fontScale="92500" lnSpcReduction="20000"/>
          </a:bodyPr>
          <a:lstStyle/>
          <a:p>
            <a:pPr lvl="0" algn="ctr" defTabSz="914400" fontAlgn="base">
              <a:lnSpc>
                <a:spcPct val="90000"/>
              </a:lnSpc>
              <a:spcAft>
                <a:spcPct val="0"/>
              </a:spcAft>
              <a:buClrTx/>
              <a:buSzTx/>
            </a:pPr>
            <a:r>
              <a:rPr lang="en-US" altLang="en-US" sz="3200" b="1" kern="0" dirty="0">
                <a:solidFill>
                  <a:srgbClr val="004386"/>
                </a:solidFill>
                <a:latin typeface="Palladius"/>
              </a:rPr>
              <a:t>NRA Professional Divisions</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National Association for Independent Living (NAIL)</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National Association of Multicultural Rehabilitation Concerns 	(NAMRC)</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National Association of Service Providers in Private Rehabilitation 	(NASPPR).</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National Association of Rehabilitation Leadership (NARL).</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Job Placement and Development (JPD).</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Vocational Evaluation &amp; Work Adjustment Association (VEWAA)</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Rehabilitation Counselors and Educators Association (RCEA)</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Association of Rehabilitation Technicians &amp; Specialists (ARTS)</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Rehabilitation Program Evaluation Network (RPEN)</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Transition Specialists Division</a:t>
            </a:r>
          </a:p>
          <a:p>
            <a:pPr marL="342900" lvl="0" indent="-342900" defTabSz="914400" fontAlgn="base">
              <a:lnSpc>
                <a:spcPct val="90000"/>
              </a:lnSpc>
              <a:spcAft>
                <a:spcPct val="0"/>
              </a:spcAft>
              <a:buClrTx/>
              <a:buSzTx/>
              <a:buFontTx/>
              <a:buChar char="•"/>
            </a:pPr>
            <a:r>
              <a:rPr lang="en-US" altLang="en-US" sz="2800" kern="0" dirty="0">
                <a:solidFill>
                  <a:srgbClr val="004386"/>
                </a:solidFill>
                <a:latin typeface="Palladius"/>
              </a:rPr>
              <a:t>National Rehabilitation Counselors Association</a:t>
            </a:r>
            <a:endParaRPr lang="en-US" dirty="0"/>
          </a:p>
        </p:txBody>
      </p:sp>
    </p:spTree>
    <p:extLst>
      <p:ext uri="{BB962C8B-B14F-4D97-AF65-F5344CB8AC3E}">
        <p14:creationId xmlns:p14="http://schemas.microsoft.com/office/powerpoint/2010/main" val="306946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The 2018 PRA Board group picture" title="Picture">
            <a:extLst>
              <a:ext uri="{FF2B5EF4-FFF2-40B4-BE49-F238E27FC236}">
                <a16:creationId xmlns:a16="http://schemas.microsoft.com/office/drawing/2014/main" id="{DC6AA5FB-441E-475E-88B3-7C2BC218F89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39309" y="3041735"/>
            <a:ext cx="2177496" cy="1328172"/>
          </a:xfrm>
          <a:prstGeom prst="rect">
            <a:avLst/>
          </a:prstGeom>
        </p:spPr>
      </p:pic>
      <p:pic>
        <p:nvPicPr>
          <p:cNvPr id="19" name="Picture 18" descr="Former Presidents Ralph Roach and Janet Fiore with CVS executives, including Leslie Reis" title="Picture">
            <a:extLst>
              <a:ext uri="{FF2B5EF4-FFF2-40B4-BE49-F238E27FC236}">
                <a16:creationId xmlns:a16="http://schemas.microsoft.com/office/drawing/2014/main" id="{618E7145-13DA-4E2F-9D3D-717010D3F0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62662" y="2085555"/>
            <a:ext cx="2125409" cy="1315323"/>
          </a:xfrm>
          <a:prstGeom prst="rect">
            <a:avLst/>
          </a:prstGeom>
        </p:spPr>
      </p:pic>
      <p:pic>
        <p:nvPicPr>
          <p:cNvPr id="18" name="Picture 17" descr="Former Presidents LaKeysha McLaurin and Ralph Roach" title="Picture ">
            <a:extLst>
              <a:ext uri="{FF2B5EF4-FFF2-40B4-BE49-F238E27FC236}">
                <a16:creationId xmlns:a16="http://schemas.microsoft.com/office/drawing/2014/main" id="{8D7E1D38-A89B-430B-8D42-9BE90DF2716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6844"/>
          <a:stretch/>
        </p:blipFill>
        <p:spPr>
          <a:xfrm>
            <a:off x="8269660" y="2939813"/>
            <a:ext cx="1510853" cy="1489031"/>
          </a:xfrm>
          <a:prstGeom prst="rect">
            <a:avLst/>
          </a:prstGeom>
        </p:spPr>
      </p:pic>
      <p:pic>
        <p:nvPicPr>
          <p:cNvPr id="6" name="Picture 17" descr="Repeated from slide number one" title="PRA Logo">
            <a:extLst>
              <a:ext uri="{FF2B5EF4-FFF2-40B4-BE49-F238E27FC236}">
                <a16:creationId xmlns:a16="http://schemas.microsoft.com/office/drawing/2014/main" id="{A2D4040D-0EBA-4B93-AF2A-46C52D7D286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9344" y="3060130"/>
            <a:ext cx="2277837" cy="13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ormer RSA Commisioner and PRA Board member Ralph Pacinelli, former PRA President Lori Bruch and Stan Irzenski" title="Picture ">
            <a:extLst>
              <a:ext uri="{FF2B5EF4-FFF2-40B4-BE49-F238E27FC236}">
                <a16:creationId xmlns:a16="http://schemas.microsoft.com/office/drawing/2014/main" id="{34EF7F17-402E-4EB0-B148-E8DAB4C37395}"/>
              </a:ext>
            </a:extLst>
          </p:cNvPr>
          <p:cNvPicPr>
            <a:picLocks noChangeAspect="1"/>
          </p:cNvPicPr>
          <p:nvPr/>
        </p:nvPicPr>
        <p:blipFill>
          <a:blip r:embed="rId6"/>
          <a:stretch>
            <a:fillRect/>
          </a:stretch>
        </p:blipFill>
        <p:spPr>
          <a:xfrm>
            <a:off x="2420001" y="4260233"/>
            <a:ext cx="1560110" cy="1560110"/>
          </a:xfrm>
          <a:prstGeom prst="rect">
            <a:avLst/>
          </a:prstGeom>
        </p:spPr>
      </p:pic>
      <p:pic>
        <p:nvPicPr>
          <p:cNvPr id="5" name="Picture 11" descr="A woman with one arm using computer" title="Picture">
            <a:extLst>
              <a:ext uri="{FF2B5EF4-FFF2-40B4-BE49-F238E27FC236}">
                <a16:creationId xmlns:a16="http://schemas.microsoft.com/office/drawing/2014/main" id="{E058E3B2-B355-46E5-96CB-97C3F309C02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20864" y="2917969"/>
            <a:ext cx="117316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tudent with disability in school" title="Picture">
            <a:extLst>
              <a:ext uri="{FF2B5EF4-FFF2-40B4-BE49-F238E27FC236}">
                <a16:creationId xmlns:a16="http://schemas.microsoft.com/office/drawing/2014/main" id="{AE525D9E-E7A0-429B-BD43-762E65CA707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9390"/>
          <a:stretch/>
        </p:blipFill>
        <p:spPr>
          <a:xfrm>
            <a:off x="5777955" y="4819475"/>
            <a:ext cx="1614225" cy="1374665"/>
          </a:xfrm>
          <a:prstGeom prst="rect">
            <a:avLst/>
          </a:prstGeom>
        </p:spPr>
      </p:pic>
      <p:pic>
        <p:nvPicPr>
          <p:cNvPr id="8" name="Picture 7" descr="CVS presenter in breakout session at PDI" title="Picture">
            <a:extLst>
              <a:ext uri="{FF2B5EF4-FFF2-40B4-BE49-F238E27FC236}">
                <a16:creationId xmlns:a16="http://schemas.microsoft.com/office/drawing/2014/main" id="{888C8EE7-106A-498E-90EC-7AA77DBEE5A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344429" y="4126386"/>
            <a:ext cx="1905000" cy="1386178"/>
          </a:xfrm>
          <a:prstGeom prst="rect">
            <a:avLst/>
          </a:prstGeom>
        </p:spPr>
      </p:pic>
      <p:pic>
        <p:nvPicPr>
          <p:cNvPr id="4" name="Picture 3" descr="Group audience picture of Professional Development Institute" title="Picture">
            <a:extLst>
              <a:ext uri="{FF2B5EF4-FFF2-40B4-BE49-F238E27FC236}">
                <a16:creationId xmlns:a16="http://schemas.microsoft.com/office/drawing/2014/main" id="{358619AD-1635-44B3-A79E-8EC270DFAEC0}"/>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970488" y="4506646"/>
            <a:ext cx="2246317" cy="1154206"/>
          </a:xfrm>
          <a:prstGeom prst="rect">
            <a:avLst/>
          </a:prstGeom>
        </p:spPr>
      </p:pic>
      <p:pic>
        <p:nvPicPr>
          <p:cNvPr id="22" name="Picture 21" descr="A man walking using a white cane and service dog" title="Picture">
            <a:extLst>
              <a:ext uri="{FF2B5EF4-FFF2-40B4-BE49-F238E27FC236}">
                <a16:creationId xmlns:a16="http://schemas.microsoft.com/office/drawing/2014/main" id="{31040B46-0B9A-4308-8C3A-AAE89CA1A2B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216805" y="3188512"/>
            <a:ext cx="1132344" cy="1630963"/>
          </a:xfrm>
          <a:prstGeom prst="rect">
            <a:avLst/>
          </a:prstGeom>
        </p:spPr>
      </p:pic>
      <p:pic>
        <p:nvPicPr>
          <p:cNvPr id="20" name="Picture 14" descr="Woman in wheelchair answering phone in front of computer" title="Picture">
            <a:extLst>
              <a:ext uri="{FF2B5EF4-FFF2-40B4-BE49-F238E27FC236}">
                <a16:creationId xmlns:a16="http://schemas.microsoft.com/office/drawing/2014/main" id="{381F35B3-BA0B-493F-B7D9-81A73056F9C2}"/>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2328493" y="1475980"/>
            <a:ext cx="1955956" cy="143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President Bush signing the ADA on July 12, 1990 with witnesses Evan Kemp and Justin Dart." title="Picture">
            <a:extLst>
              <a:ext uri="{FF2B5EF4-FFF2-40B4-BE49-F238E27FC236}">
                <a16:creationId xmlns:a16="http://schemas.microsoft.com/office/drawing/2014/main" id="{B07B0E76-0A4C-4F69-97F3-0C339C417912}"/>
              </a:ext>
            </a:extLst>
          </p:cNvPr>
          <p:cNvPicPr>
            <a:picLocks noChangeAspect="1"/>
          </p:cNvPicPr>
          <p:nvPr/>
        </p:nvPicPr>
        <p:blipFill>
          <a:blip r:embed="rId13"/>
          <a:stretch>
            <a:fillRect/>
          </a:stretch>
        </p:blipFill>
        <p:spPr>
          <a:xfrm>
            <a:off x="1211485" y="874604"/>
            <a:ext cx="1822132" cy="1202751"/>
          </a:xfrm>
          <a:prstGeom prst="rect">
            <a:avLst/>
          </a:prstGeom>
        </p:spPr>
      </p:pic>
      <p:pic>
        <p:nvPicPr>
          <p:cNvPr id="25" name="Picture 24" descr="PRA former Presidents Janet Fiore and Keith Wilson" title="Picture">
            <a:extLst>
              <a:ext uri="{FF2B5EF4-FFF2-40B4-BE49-F238E27FC236}">
                <a16:creationId xmlns:a16="http://schemas.microsoft.com/office/drawing/2014/main" id="{4D737784-2214-4769-BC56-4BA41D2D0114}"/>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rot="10800000">
            <a:off x="3927961" y="748603"/>
            <a:ext cx="1249960" cy="1412749"/>
          </a:xfrm>
          <a:prstGeom prst="rect">
            <a:avLst/>
          </a:prstGeom>
        </p:spPr>
      </p:pic>
      <p:pic>
        <p:nvPicPr>
          <p:cNvPr id="26" name="Picture 13" descr="Man in wheelchair receiving physical therapy from therapist" title="Picture">
            <a:extLst>
              <a:ext uri="{FF2B5EF4-FFF2-40B4-BE49-F238E27FC236}">
                <a16:creationId xmlns:a16="http://schemas.microsoft.com/office/drawing/2014/main" id="{6FC23442-9A42-4677-B745-3DFBA3730DFC}"/>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177921" y="1004027"/>
            <a:ext cx="1284536" cy="187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epaeated from slide number one" title="NRA Logo">
            <a:extLst>
              <a:ext uri="{FF2B5EF4-FFF2-40B4-BE49-F238E27FC236}">
                <a16:creationId xmlns:a16="http://schemas.microsoft.com/office/drawing/2014/main" id="{1F570993-E9F6-4D3E-A5C1-FD346CD27FB7}"/>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411018" y="515419"/>
            <a:ext cx="3161428" cy="1078235"/>
          </a:xfrm>
          <a:prstGeom prst="rect">
            <a:avLst/>
          </a:prstGeom>
        </p:spPr>
      </p:pic>
      <p:sp>
        <p:nvSpPr>
          <p:cNvPr id="2" name="Title 1">
            <a:extLst>
              <a:ext uri="{FF2B5EF4-FFF2-40B4-BE49-F238E27FC236}">
                <a16:creationId xmlns:a16="http://schemas.microsoft.com/office/drawing/2014/main" id="{7A56F49B-525F-4F77-9F5B-241365AB39A0}"/>
              </a:ext>
            </a:extLst>
          </p:cNvPr>
          <p:cNvSpPr>
            <a:spLocks noGrp="1"/>
          </p:cNvSpPr>
          <p:nvPr>
            <p:ph type="title" idx="4294967295"/>
          </p:nvPr>
        </p:nvSpPr>
        <p:spPr>
          <a:xfrm>
            <a:off x="0" y="37281"/>
            <a:ext cx="10054660" cy="595572"/>
          </a:xfrm>
        </p:spPr>
        <p:txBody>
          <a:bodyPr>
            <a:normAutofit fontScale="90000"/>
          </a:bodyPr>
          <a:lstStyle/>
          <a:p>
            <a:r>
              <a:rPr lang="en-US" sz="3600" i="1" kern="1200" dirty="0">
                <a:solidFill>
                  <a:srgbClr val="FFFFFF"/>
                </a:solidFill>
                <a:effectLst/>
                <a:latin typeface="Trebuchet MS" panose="020B0603020202020204" pitchFamily="34" charset="0"/>
                <a:ea typeface="+mj-ea"/>
                <a:cs typeface="+mj-cs"/>
              </a:rPr>
              <a:t>Pictures Related</a:t>
            </a:r>
            <a:r>
              <a:rPr lang="en-US" sz="3600" i="1" kern="1200" baseline="0" dirty="0">
                <a:solidFill>
                  <a:srgbClr val="FFFFFF"/>
                </a:solidFill>
                <a:effectLst/>
                <a:latin typeface="Trebuchet MS" panose="020B0603020202020204" pitchFamily="34" charset="0"/>
                <a:ea typeface="+mj-ea"/>
                <a:cs typeface="+mj-cs"/>
              </a:rPr>
              <a:t> to PRA and Disabilities (See alt text)</a:t>
            </a:r>
            <a:endParaRPr lang="en-US" dirty="0"/>
          </a:p>
        </p:txBody>
      </p:sp>
    </p:spTree>
    <p:extLst>
      <p:ext uri="{BB962C8B-B14F-4D97-AF65-F5344CB8AC3E}">
        <p14:creationId xmlns:p14="http://schemas.microsoft.com/office/powerpoint/2010/main" val="114954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9 PRA Board group photo" title="Picture">
            <a:extLst>
              <a:ext uri="{FF2B5EF4-FFF2-40B4-BE49-F238E27FC236}">
                <a16:creationId xmlns:a16="http://schemas.microsoft.com/office/drawing/2014/main" id="{3827AD7E-60C1-48BB-8706-C0F4ABD0CA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5791706" y="1498405"/>
            <a:ext cx="1755743" cy="1233485"/>
          </a:xfrm>
          <a:prstGeom prst="rect">
            <a:avLst/>
          </a:prstGeom>
        </p:spPr>
      </p:pic>
      <p:pic>
        <p:nvPicPr>
          <p:cNvPr id="5" name="Picture 6" descr="PRA Logo" title="PRA logo">
            <a:extLst>
              <a:ext uri="{FF2B5EF4-FFF2-40B4-BE49-F238E27FC236}">
                <a16:creationId xmlns:a16="http://schemas.microsoft.com/office/drawing/2014/main" id="{BBFFA8B6-4A62-4B54-A2CE-EF777DFE2F1E}"/>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2576881" y="1309654"/>
            <a:ext cx="2593843" cy="15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F72DFAE9-8FE0-4276-AA72-A1516811DA92}"/>
              </a:ext>
            </a:extLst>
          </p:cNvPr>
          <p:cNvSpPr>
            <a:spLocks noGrp="1"/>
          </p:cNvSpPr>
          <p:nvPr>
            <p:ph sz="half" idx="2"/>
          </p:nvPr>
        </p:nvSpPr>
        <p:spPr>
          <a:xfrm>
            <a:off x="981512" y="2634143"/>
            <a:ext cx="8942664" cy="3758268"/>
          </a:xfrm>
        </p:spPr>
        <p:txBody>
          <a:bodyPr>
            <a:normAutofit fontScale="92500" lnSpcReduction="10000"/>
          </a:bodyPr>
          <a:lstStyle/>
          <a:p>
            <a:pPr marL="0" indent="0">
              <a:buNone/>
            </a:pPr>
            <a:endParaRPr lang="en-US" altLang="en-US" sz="2600" kern="0" dirty="0">
              <a:solidFill>
                <a:srgbClr val="004386"/>
              </a:solidFill>
              <a:latin typeface="Palladius"/>
            </a:endParaRPr>
          </a:p>
          <a:p>
            <a:pPr marL="0" indent="0" algn="just">
              <a:buNone/>
            </a:pPr>
            <a:r>
              <a:rPr lang="en-US" altLang="en-US" sz="3200" kern="0" dirty="0">
                <a:solidFill>
                  <a:srgbClr val="004386"/>
                </a:solidFill>
                <a:latin typeface="Palladius"/>
              </a:rPr>
              <a:t>Chapter of the National Rehabilitation Association, a private, non-profit organization dedicated to improving the quality of life for all persons with disabilities.</a:t>
            </a:r>
          </a:p>
          <a:p>
            <a:pPr marL="0" indent="0">
              <a:buNone/>
            </a:pPr>
            <a:endParaRPr lang="en-US" sz="2800" kern="0" dirty="0">
              <a:solidFill>
                <a:srgbClr val="004386"/>
              </a:solidFill>
              <a:latin typeface="Palladius"/>
            </a:endParaRPr>
          </a:p>
          <a:p>
            <a:pPr marL="0" indent="0" algn="ctr">
              <a:buNone/>
            </a:pPr>
            <a:r>
              <a:rPr lang="en-US" sz="2800" b="1" i="1" kern="0" dirty="0">
                <a:solidFill>
                  <a:srgbClr val="004386"/>
                </a:solidFill>
                <a:latin typeface="Palladius"/>
              </a:rPr>
              <a:t>Promoting ethical and state of the art practice in rehabilitation</a:t>
            </a:r>
          </a:p>
          <a:p>
            <a:pPr marL="0" indent="0">
              <a:buNone/>
            </a:pPr>
            <a:endParaRPr lang="en-US" sz="2800" dirty="0">
              <a:latin typeface="Palladius"/>
            </a:endParaRPr>
          </a:p>
          <a:p>
            <a:pPr marL="0" indent="0" algn="ctr">
              <a:buNone/>
            </a:pPr>
            <a:r>
              <a:rPr lang="en-US" sz="2800" dirty="0">
                <a:solidFill>
                  <a:srgbClr val="004386"/>
                </a:solidFill>
                <a:latin typeface="Palladius"/>
              </a:rPr>
              <a:t>www.parehab.org</a:t>
            </a:r>
            <a:endParaRPr lang="en-US" sz="2800" b="1" i="1" dirty="0"/>
          </a:p>
        </p:txBody>
      </p:sp>
      <p:sp>
        <p:nvSpPr>
          <p:cNvPr id="2" name="Title 1">
            <a:extLst>
              <a:ext uri="{FF2B5EF4-FFF2-40B4-BE49-F238E27FC236}">
                <a16:creationId xmlns:a16="http://schemas.microsoft.com/office/drawing/2014/main" id="{205B4BC2-F900-4136-8109-72584F564028}"/>
              </a:ext>
            </a:extLst>
          </p:cNvPr>
          <p:cNvSpPr>
            <a:spLocks noGrp="1"/>
          </p:cNvSpPr>
          <p:nvPr>
            <p:ph type="title"/>
          </p:nvPr>
        </p:nvSpPr>
        <p:spPr>
          <a:xfrm>
            <a:off x="677333" y="377505"/>
            <a:ext cx="8986783" cy="704675"/>
          </a:xfrm>
        </p:spPr>
        <p:txBody>
          <a:bodyPr/>
          <a:lstStyle/>
          <a:p>
            <a:pPr algn="ctr"/>
            <a:r>
              <a:rPr lang="en-US" b="1" i="1" kern="0" dirty="0">
                <a:solidFill>
                  <a:srgbClr val="004386"/>
                </a:solidFill>
                <a:latin typeface="Palladius"/>
              </a:rPr>
              <a:t>Pennsylvania Rehabilitation Association</a:t>
            </a:r>
            <a:endParaRPr lang="en-US" i="1" dirty="0"/>
          </a:p>
        </p:txBody>
      </p:sp>
    </p:spTree>
    <p:extLst>
      <p:ext uri="{BB962C8B-B14F-4D97-AF65-F5344CB8AC3E}">
        <p14:creationId xmlns:p14="http://schemas.microsoft.com/office/powerpoint/2010/main" val="25215368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2411</TotalTime>
  <Words>884</Words>
  <Application>Microsoft Office PowerPoint</Application>
  <PresentationFormat>Widescreen</PresentationFormat>
  <Paragraphs>150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Palatino Linotype</vt:lpstr>
      <vt:lpstr>Palladius</vt:lpstr>
      <vt:lpstr>Times New Roman</vt:lpstr>
      <vt:lpstr>Trebuchet MS</vt:lpstr>
      <vt:lpstr>Verdana</vt:lpstr>
      <vt:lpstr>Wingdings 3</vt:lpstr>
      <vt:lpstr>Facet</vt:lpstr>
      <vt:lpstr>The National Rehabilitation Association  and the Pennsylvania Rehabilitation Association</vt:lpstr>
      <vt:lpstr>National Rehabilitation Association</vt:lpstr>
      <vt:lpstr>NRA Purpose</vt:lpstr>
      <vt:lpstr>NRA Mission</vt:lpstr>
      <vt:lpstr>NRA Vision &amp; Values</vt:lpstr>
      <vt:lpstr>NRA </vt:lpstr>
      <vt:lpstr>NRA Divisions</vt:lpstr>
      <vt:lpstr>Pictures Related to PRA and Disabilities (See alt text)</vt:lpstr>
      <vt:lpstr>Pennsylvania Rehabilitation Association</vt:lpstr>
      <vt:lpstr>PRA Vision</vt:lpstr>
      <vt:lpstr>PRA Celebrates</vt:lpstr>
      <vt:lpstr>Benefits of PRA Membership</vt:lpstr>
      <vt:lpstr>More Benefits of PRA Membership</vt:lpstr>
      <vt:lpstr>Leadership Development</vt:lpstr>
      <vt:lpstr>PRA Professional Development Institute</vt:lpstr>
      <vt:lpstr>Student Mentoring and Recognition  </vt:lpstr>
      <vt:lpstr>PRA Awards</vt:lpstr>
      <vt:lpstr>PRA Speakers Bureau</vt:lpstr>
      <vt:lpstr>From information-packed educational programs and powerful government advocacy to discount insurance, your NRA/PRA membership will keep you informed, involved and in focus. </vt:lpstr>
      <vt:lpstr> Why not join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Rehabilitation Association (NRA)</dc:title>
  <dc:creator>Marshall, Carl</dc:creator>
  <cp:lastModifiedBy>Roach, Ralph</cp:lastModifiedBy>
  <cp:revision>221</cp:revision>
  <cp:lastPrinted>2019-01-22T15:45:32Z</cp:lastPrinted>
  <dcterms:created xsi:type="dcterms:W3CDTF">2018-11-07T14:39:35Z</dcterms:created>
  <dcterms:modified xsi:type="dcterms:W3CDTF">2019-02-14T15:45:36Z</dcterms:modified>
</cp:coreProperties>
</file>